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85" r:id="rId4"/>
    <p:sldId id="258" r:id="rId5"/>
    <p:sldId id="259" r:id="rId6"/>
    <p:sldId id="260" r:id="rId7"/>
    <p:sldId id="261" r:id="rId8"/>
    <p:sldId id="263" r:id="rId9"/>
    <p:sldId id="264" r:id="rId10"/>
    <p:sldId id="265" r:id="rId11"/>
    <p:sldId id="266" r:id="rId12"/>
    <p:sldId id="267" r:id="rId13"/>
    <p:sldId id="268" r:id="rId14"/>
    <p:sldId id="269" r:id="rId15"/>
    <p:sldId id="270" r:id="rId16"/>
    <p:sldId id="271" r:id="rId17"/>
    <p:sldId id="284" r:id="rId18"/>
    <p:sldId id="272" r:id="rId19"/>
    <p:sldId id="283" r:id="rId20"/>
    <p:sldId id="273" r:id="rId21"/>
    <p:sldId id="274" r:id="rId22"/>
    <p:sldId id="275" r:id="rId23"/>
    <p:sldId id="276" r:id="rId24"/>
    <p:sldId id="277" r:id="rId25"/>
    <p:sldId id="278" r:id="rId26"/>
    <p:sldId id="279" r:id="rId27"/>
    <p:sldId id="280" r:id="rId28"/>
    <p:sldId id="281" r:id="rId29"/>
  </p:sldIdLst>
  <p:sldSz cx="12192000" cy="6858000"/>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4C8"/>
    <a:srgbClr val="00A4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de-DE"/>
              <a:t>Mastertitelformat bearbeiten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‹Nr.›</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Click="0" advTm="7000"/>
    </mc:Choice>
    <mc:Fallback>
      <p:transition spd="slow" advClick="0" advTm="7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de-DE"/>
              <a:t>Mastertitelformat bearbeiten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8BD862E7-95FA-4FC4-9EC5-DDBFA8DC7417}" type="datetimeFigureOut">
              <a:rPr lang="en-US" dirty="0"/>
              <a:t>4/29/2020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‹Nr.›</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Click="0" advTm="7000"/>
    </mc:Choice>
    <mc:Fallback>
      <p:transition spd="slow" advClick="0" advTm="7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de-DE"/>
              <a:t>Mastertitelformat bearbeiten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8DB987F2-A784-4F72-BB57-0E9EACDE722E}" type="datetimeFigureOut">
              <a:rPr lang="en-US" dirty="0"/>
              <a:t>4/29/2020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‹Nr.›</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Click="0" advTm="7000"/>
    </mc:Choice>
    <mc:Fallback>
      <p:transition spd="slow" advClick="0" advTm="700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de-DE"/>
              <a:t>Mastertitelformat bearbeiten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40BBD51E-4B19-444E-85C0-DBD7EB6263F4}" type="datetimeFigureOut">
              <a:rPr lang="en-US" dirty="0"/>
              <a:t>4/29/2020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‹Nr.›</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mc:AlternateContent xmlns:mc="http://schemas.openxmlformats.org/markup-compatibility/2006">
    <mc:Choice xmlns:p14="http://schemas.microsoft.com/office/powerpoint/2010/main" Requires="p14">
      <p:transition spd="slow" p14:dur="2000" advClick="0" advTm="7000"/>
    </mc:Choice>
    <mc:Fallback>
      <p:transition spd="slow" advClick="0" advTm="700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de-DE"/>
              <a:t>Mastertitelformat bearbeiten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F0D7255A-4AD5-4D3E-9A0A-689DA3BA976C}" type="datetimeFigureOut">
              <a:rPr lang="en-US" dirty="0"/>
              <a:t>4/29/2020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‹Nr.›</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Click="0" advTm="7000"/>
    </mc:Choice>
    <mc:Fallback>
      <p:transition spd="slow" advClick="0" advTm="7000"/>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palte">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de-DE"/>
              <a:t>Mastertitelformat bearbeiten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3" name="Date Placeholder 2"/>
          <p:cNvSpPr>
            <a:spLocks noGrp="1"/>
          </p:cNvSpPr>
          <p:nvPr>
            <p:ph type="dt" sz="half" idx="10"/>
          </p:nvPr>
        </p:nvSpPr>
        <p:spPr/>
        <p:txBody>
          <a:bodyPr/>
          <a:lstStyle/>
          <a:p>
            <a:fld id="{3EE0AD15-87AC-45B2-9EE5-8D165AF83CD7}" type="datetimeFigureOut">
              <a:rPr lang="en-US" dirty="0"/>
              <a:t>4/29/2020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Click="0" advTm="7000"/>
    </mc:Choice>
    <mc:Fallback>
      <p:transition spd="slow" advClick="0" advTm="7000"/>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Bildspalte">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de-DE"/>
              <a:t>Mastertitelformat bearbeiten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3" name="Date Placeholder 2"/>
          <p:cNvSpPr>
            <a:spLocks noGrp="1"/>
          </p:cNvSpPr>
          <p:nvPr>
            <p:ph type="dt" sz="half" idx="10"/>
          </p:nvPr>
        </p:nvSpPr>
        <p:spPr/>
        <p:txBody>
          <a:bodyPr/>
          <a:lstStyle/>
          <a:p>
            <a:fld id="{FCC40CCD-F0D6-4CC2-A4C8-2D7D0D875F02}" type="datetimeFigureOut">
              <a:rPr lang="en-US" dirty="0"/>
              <a:t>4/29/2020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Click="0" advTm="7000"/>
    </mc:Choice>
    <mc:Fallback>
      <p:transition spd="slow" advClick="0" advTm="7000"/>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Click="0" advTm="7000"/>
    </mc:Choice>
    <mc:Fallback>
      <p:transition spd="slow" advClick="0" advTm="7000"/>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t>4/29/2020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‹Nr.›</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Click="0" advTm="7000"/>
    </mc:Choice>
    <mc:Fallback>
      <p:transition spd="slow" advClick="0" advTm="7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lang="de-DE" dirty="0"/>
              <a:t>Mastertitelformat bearbeiten</a:t>
            </a:r>
            <a:endParaRPr lang="en-US" dirty="0"/>
          </a:p>
        </p:txBody>
      </p:sp>
      <p:sp>
        <p:nvSpPr>
          <p:cNvPr id="3" name="Content Placeholder 2"/>
          <p:cNvSpPr>
            <a:spLocks noGrp="1"/>
          </p:cNvSpPr>
          <p:nvPr>
            <p:ph idx="1"/>
          </p:nvPr>
        </p:nvSpPr>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dirty="0"/>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Click="0" advTm="7000"/>
    </mc:Choice>
    <mc:Fallback>
      <p:transition spd="slow" advClick="0" advTm="7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de-DE"/>
              <a:t>Mastertitelformat bearbeiten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C9A00F7B-89C5-4DF7-A309-6263220147D4}" type="datetimeFigureOut">
              <a:rPr lang="en-US" dirty="0"/>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‹Nr.›</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Click="0" advTm="7000"/>
    </mc:Choice>
    <mc:Fallback>
      <p:transition spd="slow" advClick="0" advTm="7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t>4/29/2020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Click="0" advTm="7000"/>
    </mc:Choice>
    <mc:Fallback>
      <p:transition spd="slow" advClick="0" advTm="7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de-DE"/>
              <a:t>Mastertitelformat bearbeiten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80322" y="3030008"/>
            <a:ext cx="4698355" cy="2906179"/>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594123" y="3030008"/>
            <a:ext cx="4700059" cy="2906179"/>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t>4/29/2020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Click="0" advTm="7000"/>
    </mc:Choice>
    <mc:Fallback>
      <p:transition spd="slow" advClick="0" advTm="7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t>4/29/2020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Click="0" advTm="7000"/>
    </mc:Choice>
    <mc:Fallback>
      <p:transition spd="slow" advClick="0" advTm="7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t>4/29/2020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Click="0" advTm="7000"/>
    </mc:Choice>
    <mc:Fallback>
      <p:transition spd="slow" advClick="0" advTm="7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de-DE"/>
              <a:t>Mastertitelformat bearbeiten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3CDCB01F-D966-4C62-B900-0BE008A90C98}" type="datetimeFigureOut">
              <a:rPr lang="en-US" dirty="0"/>
              <a:t>4/29/2020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Click="0" advTm="7000"/>
    </mc:Choice>
    <mc:Fallback>
      <p:transition spd="slow" advClick="0" advTm="7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de-DE"/>
              <a:t>Mastertitelformat bearbeiten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5E73A0EA-7DC7-4964-BB97-B173EF3B859A}" type="datetimeFigureOut">
              <a:rPr lang="en-US" dirty="0"/>
              <a:t>4/29/2020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Click="0" advTm="7000"/>
    </mc:Choice>
    <mc:Fallback>
      <p:transition spd="slow" advClick="0" advTm="7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t>4/29/2020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mc:AlternateContent xmlns:mc="http://schemas.openxmlformats.org/markup-compatibility/2006">
    <mc:Choice xmlns:p14="http://schemas.microsoft.com/office/powerpoint/2010/main" Requires="p14">
      <p:transition spd="slow" p14:dur="2000" advClick="0" advTm="7000"/>
    </mc:Choice>
    <mc:Fallback>
      <p:transition spd="slow" advClick="0" advTm="7000"/>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mailto:christine.bettzuege@controllerglueck.d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8D329C-533A-4E85-9DA1-0ECABAF32D7E}"/>
              </a:ext>
            </a:extLst>
          </p:cNvPr>
          <p:cNvSpPr>
            <a:spLocks noGrp="1"/>
          </p:cNvSpPr>
          <p:nvPr>
            <p:ph type="ctrTitle"/>
          </p:nvPr>
        </p:nvSpPr>
        <p:spPr/>
        <p:txBody>
          <a:bodyPr/>
          <a:lstStyle/>
          <a:p>
            <a:r>
              <a:rPr lang="de-DE" dirty="0"/>
              <a:t>Planalytics2run - Leistungsportfolio</a:t>
            </a:r>
          </a:p>
        </p:txBody>
      </p:sp>
      <p:sp>
        <p:nvSpPr>
          <p:cNvPr id="3" name="Untertitel 2">
            <a:extLst>
              <a:ext uri="{FF2B5EF4-FFF2-40B4-BE49-F238E27FC236}">
                <a16:creationId xmlns:a16="http://schemas.microsoft.com/office/drawing/2014/main" id="{59459622-2065-4603-BEC0-4AEB06813166}"/>
              </a:ext>
            </a:extLst>
          </p:cNvPr>
          <p:cNvSpPr>
            <a:spLocks noGrp="1"/>
          </p:cNvSpPr>
          <p:nvPr>
            <p:ph type="subTitle" idx="1"/>
          </p:nvPr>
        </p:nvSpPr>
        <p:spPr/>
        <p:txBody>
          <a:bodyPr/>
          <a:lstStyle/>
          <a:p>
            <a:endParaRPr lang="de-DE" dirty="0"/>
          </a:p>
        </p:txBody>
      </p:sp>
    </p:spTree>
    <p:extLst>
      <p:ext uri="{BB962C8B-B14F-4D97-AF65-F5344CB8AC3E}">
        <p14:creationId xmlns:p14="http://schemas.microsoft.com/office/powerpoint/2010/main" val="4208566662"/>
      </p:ext>
    </p:extLst>
  </p:cSld>
  <p:clrMapOvr>
    <a:masterClrMapping/>
  </p:clrMapOvr>
  <mc:AlternateContent xmlns:mc="http://schemas.openxmlformats.org/markup-compatibility/2006">
    <mc:Choice xmlns:p14="http://schemas.microsoft.com/office/powerpoint/2010/main" Requires="p14">
      <p:transition spd="slow" p14:dur="2000" advClick="0" advTm="7000"/>
    </mc:Choice>
    <mc:Fallback>
      <p:transition spd="slow" advClick="0" advTm="7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AD7164-0FEC-4F49-90B4-A97FE309F3DD}"/>
              </a:ext>
            </a:extLst>
          </p:cNvPr>
          <p:cNvSpPr>
            <a:spLocks noGrp="1"/>
          </p:cNvSpPr>
          <p:nvPr>
            <p:ph type="title"/>
          </p:nvPr>
        </p:nvSpPr>
        <p:spPr/>
        <p:txBody>
          <a:bodyPr/>
          <a:lstStyle/>
          <a:p>
            <a:r>
              <a:rPr lang="de-DE" dirty="0" err="1"/>
              <a:t>Vorbefüllung</a:t>
            </a:r>
            <a:endParaRPr lang="de-DE" dirty="0">
              <a:latin typeface="Calibri" panose="020F0502020204030204" pitchFamily="34" charset="0"/>
              <a:cs typeface="Calibri" panose="020F0502020204030204" pitchFamily="34" charset="0"/>
            </a:endParaRPr>
          </a:p>
        </p:txBody>
      </p:sp>
      <p:sp>
        <p:nvSpPr>
          <p:cNvPr id="3" name="Inhaltsplatzhalter 2">
            <a:extLst>
              <a:ext uri="{FF2B5EF4-FFF2-40B4-BE49-F238E27FC236}">
                <a16:creationId xmlns:a16="http://schemas.microsoft.com/office/drawing/2014/main" id="{EE50FFA2-6FBE-4916-BCEC-95D50646C425}"/>
              </a:ext>
            </a:extLst>
          </p:cNvPr>
          <p:cNvSpPr>
            <a:spLocks noGrp="1"/>
          </p:cNvSpPr>
          <p:nvPr>
            <p:ph idx="1"/>
          </p:nvPr>
        </p:nvSpPr>
        <p:spPr>
          <a:xfrm>
            <a:off x="4455042" y="2336873"/>
            <a:ext cx="5839140" cy="4159620"/>
          </a:xfrm>
        </p:spPr>
        <p:txBody>
          <a:bodyPr>
            <a:normAutofit fontScale="92500"/>
          </a:bodyPr>
          <a:lstStyle/>
          <a:p>
            <a:pPr marL="0" indent="0">
              <a:buNone/>
            </a:pPr>
            <a:r>
              <a:rPr lang="de-DE" dirty="0"/>
              <a:t>Zur Arbeitserleichterung können </a:t>
            </a:r>
            <a:r>
              <a:rPr lang="de-DE" dirty="0" err="1"/>
              <a:t>Vorbefüllungen</a:t>
            </a:r>
            <a:r>
              <a:rPr lang="de-DE" dirty="0"/>
              <a:t> nach definierten Regeln erfolgen.</a:t>
            </a:r>
          </a:p>
          <a:p>
            <a:pPr marL="0" indent="0">
              <a:buNone/>
            </a:pPr>
            <a:endParaRPr lang="de-DE" dirty="0"/>
          </a:p>
          <a:p>
            <a:r>
              <a:rPr lang="de-DE" dirty="0"/>
              <a:t>Es kann bestimmt werden, welcher vorhandene Datenbestand als Vorschlagswert für die nächste Betrachtung dient. So kann für den ersten Forecast mit Planwerten vorbefüllt werden, für den zweiten Forecast mit den Werten des ersten.</a:t>
            </a:r>
          </a:p>
          <a:p>
            <a:r>
              <a:rPr lang="de-DE" dirty="0"/>
              <a:t>Es kann dabei aus allen vorhandenen Szenarien gewählt werden.</a:t>
            </a:r>
          </a:p>
          <a:p>
            <a:endParaRPr lang="de-DE" dirty="0"/>
          </a:p>
        </p:txBody>
      </p:sp>
      <p:sp>
        <p:nvSpPr>
          <p:cNvPr id="4" name="Textplatzhalter 5">
            <a:extLst>
              <a:ext uri="{FF2B5EF4-FFF2-40B4-BE49-F238E27FC236}">
                <a16:creationId xmlns:a16="http://schemas.microsoft.com/office/drawing/2014/main" id="{5C5A4507-0B7C-4692-BED8-C0F9BA9DB226}"/>
              </a:ext>
            </a:extLst>
          </p:cNvPr>
          <p:cNvSpPr txBox="1">
            <a:spLocks/>
          </p:cNvSpPr>
          <p:nvPr/>
        </p:nvSpPr>
        <p:spPr>
          <a:xfrm>
            <a:off x="1137268" y="2762515"/>
            <a:ext cx="4958732" cy="301442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endParaRPr lang="de-DE" sz="2900" dirty="0"/>
          </a:p>
          <a:p>
            <a:endParaRPr lang="de-DE" sz="2900" dirty="0"/>
          </a:p>
          <a:p>
            <a:endParaRPr lang="de-DE" sz="2900" dirty="0"/>
          </a:p>
          <a:p>
            <a:endParaRPr lang="de-DE" sz="2900" dirty="0"/>
          </a:p>
          <a:p>
            <a:endParaRPr lang="de-DE" sz="1600" dirty="0"/>
          </a:p>
        </p:txBody>
      </p:sp>
      <p:pic>
        <p:nvPicPr>
          <p:cNvPr id="7" name="Grafik 6">
            <a:extLst>
              <a:ext uri="{FF2B5EF4-FFF2-40B4-BE49-F238E27FC236}">
                <a16:creationId xmlns:a16="http://schemas.microsoft.com/office/drawing/2014/main" id="{D0070E31-808B-4672-A76D-E8C96788D2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2434" y="3966993"/>
            <a:ext cx="2239710" cy="2635283"/>
          </a:xfrm>
          <a:prstGeom prst="rect">
            <a:avLst/>
          </a:prstGeom>
        </p:spPr>
      </p:pic>
    </p:spTree>
    <p:extLst>
      <p:ext uri="{BB962C8B-B14F-4D97-AF65-F5344CB8AC3E}">
        <p14:creationId xmlns:p14="http://schemas.microsoft.com/office/powerpoint/2010/main" val="3805176886"/>
      </p:ext>
    </p:extLst>
  </p:cSld>
  <p:clrMapOvr>
    <a:masterClrMapping/>
  </p:clrMapOvr>
  <mc:AlternateContent xmlns:mc="http://schemas.openxmlformats.org/markup-compatibility/2006">
    <mc:Choice xmlns:p14="http://schemas.microsoft.com/office/powerpoint/2010/main" Requires="p14">
      <p:transition spd="slow" p14:dur="2000" advClick="0" advTm="7000"/>
    </mc:Choice>
    <mc:Fallback>
      <p:transition spd="slow" advClick="0"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2000" fill="hold"/>
                                        <p:tgtEl>
                                          <p:spTgt spid="7"/>
                                        </p:tgtEl>
                                      </p:cBhvr>
                                      <p:by x="80000" y="80000"/>
                                    </p:animScale>
                                  </p:childTnLst>
                                </p:cTn>
                              </p:par>
                              <p:par>
                                <p:cTn id="7" presetID="42" presetClass="path" presetSubtype="0" accel="50000" decel="50000" fill="hold" nodeType="withEffect">
                                  <p:stCondLst>
                                    <p:cond delay="0"/>
                                  </p:stCondLst>
                                  <p:childTnLst>
                                    <p:animMotion origin="layout" path="M 8.33333E-7 -1.85185E-6 L -0.00104 -0.28541 " pathEditMode="relative" rAng="0" ptsTypes="AA">
                                      <p:cBhvr>
                                        <p:cTn id="8" dur="2000" fill="hold"/>
                                        <p:tgtEl>
                                          <p:spTgt spid="7"/>
                                        </p:tgtEl>
                                        <p:attrNameLst>
                                          <p:attrName>ppt_x</p:attrName>
                                          <p:attrName>ppt_y</p:attrName>
                                        </p:attrNameLst>
                                      </p:cBhvr>
                                      <p:rCtr x="-52" y="-1428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AD7164-0FEC-4F49-90B4-A97FE309F3DD}"/>
              </a:ext>
            </a:extLst>
          </p:cNvPr>
          <p:cNvSpPr>
            <a:spLocks noGrp="1"/>
          </p:cNvSpPr>
          <p:nvPr>
            <p:ph type="title"/>
          </p:nvPr>
        </p:nvSpPr>
        <p:spPr/>
        <p:txBody>
          <a:bodyPr/>
          <a:lstStyle/>
          <a:p>
            <a:r>
              <a:rPr lang="de-DE" dirty="0"/>
              <a:t>Eingabe von Zielwerten / Veränderungen</a:t>
            </a:r>
            <a:endParaRPr lang="de-DE" dirty="0">
              <a:latin typeface="Calibri" panose="020F0502020204030204" pitchFamily="34" charset="0"/>
              <a:cs typeface="Calibri" panose="020F0502020204030204" pitchFamily="34" charset="0"/>
            </a:endParaRPr>
          </a:p>
        </p:txBody>
      </p:sp>
      <p:sp>
        <p:nvSpPr>
          <p:cNvPr id="4" name="Textplatzhalter 5">
            <a:extLst>
              <a:ext uri="{FF2B5EF4-FFF2-40B4-BE49-F238E27FC236}">
                <a16:creationId xmlns:a16="http://schemas.microsoft.com/office/drawing/2014/main" id="{5C5A4507-0B7C-4692-BED8-C0F9BA9DB226}"/>
              </a:ext>
            </a:extLst>
          </p:cNvPr>
          <p:cNvSpPr txBox="1">
            <a:spLocks/>
          </p:cNvSpPr>
          <p:nvPr/>
        </p:nvSpPr>
        <p:spPr>
          <a:xfrm>
            <a:off x="1137268" y="2762515"/>
            <a:ext cx="4958732" cy="301442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endParaRPr lang="de-DE" sz="2900" dirty="0"/>
          </a:p>
          <a:p>
            <a:endParaRPr lang="de-DE" sz="2900" dirty="0"/>
          </a:p>
          <a:p>
            <a:endParaRPr lang="de-DE" sz="2900" dirty="0"/>
          </a:p>
          <a:p>
            <a:endParaRPr lang="de-DE" sz="2900" dirty="0"/>
          </a:p>
          <a:p>
            <a:endParaRPr lang="de-DE" sz="1600" dirty="0"/>
          </a:p>
        </p:txBody>
      </p:sp>
      <p:sp>
        <p:nvSpPr>
          <p:cNvPr id="7" name="Inhaltsplatzhalter 2">
            <a:extLst>
              <a:ext uri="{FF2B5EF4-FFF2-40B4-BE49-F238E27FC236}">
                <a16:creationId xmlns:a16="http://schemas.microsoft.com/office/drawing/2014/main" id="{B9D21B20-F02A-4866-94E1-96F618B9A77C}"/>
              </a:ext>
            </a:extLst>
          </p:cNvPr>
          <p:cNvSpPr txBox="1">
            <a:spLocks/>
          </p:cNvSpPr>
          <p:nvPr/>
        </p:nvSpPr>
        <p:spPr>
          <a:xfrm>
            <a:off x="4714690" y="2189919"/>
            <a:ext cx="5839140" cy="4159620"/>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buNone/>
            </a:pPr>
            <a:r>
              <a:rPr lang="de-DE" dirty="0"/>
              <a:t>Je Planungsannahme kann Veränderung des Basiswertes oder ein Zielwert je Datenbereich eingegeben werden.</a:t>
            </a:r>
          </a:p>
          <a:p>
            <a:pPr marL="0" indent="0">
              <a:buNone/>
            </a:pPr>
            <a:endParaRPr lang="de-DE" dirty="0"/>
          </a:p>
          <a:p>
            <a:r>
              <a:rPr lang="de-DE" dirty="0"/>
              <a:t>Für jeden Einflussfaktor (Planannahme) können Sie entscheiden, ob die Veränderung zum Basiswert prozentual oder absolut erfolgen soll. </a:t>
            </a:r>
          </a:p>
          <a:p>
            <a:r>
              <a:rPr lang="de-DE" dirty="0"/>
              <a:t>Alternativ können Sie einen Zielwert eingeben.</a:t>
            </a:r>
          </a:p>
          <a:p>
            <a:r>
              <a:rPr lang="de-DE" dirty="0"/>
              <a:t>Die Verteilung/Übertragung des Wertes auf die darunterliegenden Elemente (z.B. Produkte unter Produktgruppe) erfolgt auf Knopfdruck.</a:t>
            </a:r>
          </a:p>
          <a:p>
            <a:endParaRPr lang="de-DE" dirty="0"/>
          </a:p>
        </p:txBody>
      </p:sp>
      <p:pic>
        <p:nvPicPr>
          <p:cNvPr id="8" name="Grafik 7">
            <a:extLst>
              <a:ext uri="{FF2B5EF4-FFF2-40B4-BE49-F238E27FC236}">
                <a16:creationId xmlns:a16="http://schemas.microsoft.com/office/drawing/2014/main" id="{2A7835BD-D2DC-4C6E-810F-5B8D26CC58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0321" y="4429323"/>
            <a:ext cx="3416179" cy="2029385"/>
          </a:xfrm>
          <a:prstGeom prst="rect">
            <a:avLst/>
          </a:prstGeom>
        </p:spPr>
      </p:pic>
    </p:spTree>
    <p:extLst>
      <p:ext uri="{BB962C8B-B14F-4D97-AF65-F5344CB8AC3E}">
        <p14:creationId xmlns:p14="http://schemas.microsoft.com/office/powerpoint/2010/main" val="830884216"/>
      </p:ext>
    </p:extLst>
  </p:cSld>
  <p:clrMapOvr>
    <a:masterClrMapping/>
  </p:clrMapOvr>
  <mc:AlternateContent xmlns:mc="http://schemas.openxmlformats.org/markup-compatibility/2006">
    <mc:Choice xmlns:p14="http://schemas.microsoft.com/office/powerpoint/2010/main" Requires="p14">
      <p:transition spd="slow" p14:dur="2000" advClick="0" advTm="7000"/>
    </mc:Choice>
    <mc:Fallback>
      <p:transition spd="slow" advClick="0"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2000" fill="hold"/>
                                        <p:tgtEl>
                                          <p:spTgt spid="8"/>
                                        </p:tgtEl>
                                      </p:cBhvr>
                                      <p:by x="80000" y="80000"/>
                                    </p:animScale>
                                  </p:childTnLst>
                                </p:cTn>
                              </p:par>
                              <p:par>
                                <p:cTn id="7" presetID="42" presetClass="path" presetSubtype="0" accel="50000" decel="50000" fill="hold" nodeType="withEffect">
                                  <p:stCondLst>
                                    <p:cond delay="0"/>
                                  </p:stCondLst>
                                  <p:childTnLst>
                                    <p:animMotion origin="layout" path="M -3.33333E-6 0 L 0.00209 -0.33264 " pathEditMode="relative" rAng="0" ptsTypes="AA">
                                      <p:cBhvr>
                                        <p:cTn id="8" dur="2000" fill="hold"/>
                                        <p:tgtEl>
                                          <p:spTgt spid="8"/>
                                        </p:tgtEl>
                                        <p:attrNameLst>
                                          <p:attrName>ppt_x</p:attrName>
                                          <p:attrName>ppt_y</p:attrName>
                                        </p:attrNameLst>
                                      </p:cBhvr>
                                      <p:rCtr x="104" y="-1664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AD7164-0FEC-4F49-90B4-A97FE309F3DD}"/>
              </a:ext>
            </a:extLst>
          </p:cNvPr>
          <p:cNvSpPr>
            <a:spLocks noGrp="1"/>
          </p:cNvSpPr>
          <p:nvPr>
            <p:ph type="title"/>
          </p:nvPr>
        </p:nvSpPr>
        <p:spPr/>
        <p:txBody>
          <a:bodyPr/>
          <a:lstStyle/>
          <a:p>
            <a:r>
              <a:rPr lang="de-DE" dirty="0"/>
              <a:t>Verteilung</a:t>
            </a:r>
            <a:endParaRPr lang="de-DE" dirty="0">
              <a:latin typeface="Calibri" panose="020F0502020204030204" pitchFamily="34" charset="0"/>
              <a:cs typeface="Calibri" panose="020F0502020204030204" pitchFamily="34" charset="0"/>
            </a:endParaRPr>
          </a:p>
        </p:txBody>
      </p:sp>
      <p:sp>
        <p:nvSpPr>
          <p:cNvPr id="3" name="Inhaltsplatzhalter 2">
            <a:extLst>
              <a:ext uri="{FF2B5EF4-FFF2-40B4-BE49-F238E27FC236}">
                <a16:creationId xmlns:a16="http://schemas.microsoft.com/office/drawing/2014/main" id="{EE50FFA2-6FBE-4916-BCEC-95D50646C425}"/>
              </a:ext>
            </a:extLst>
          </p:cNvPr>
          <p:cNvSpPr>
            <a:spLocks noGrp="1"/>
          </p:cNvSpPr>
          <p:nvPr>
            <p:ph idx="1"/>
          </p:nvPr>
        </p:nvSpPr>
        <p:spPr>
          <a:xfrm>
            <a:off x="4455042" y="2336873"/>
            <a:ext cx="5839140" cy="4159620"/>
          </a:xfrm>
        </p:spPr>
        <p:txBody>
          <a:bodyPr>
            <a:normAutofit lnSpcReduction="10000"/>
          </a:bodyPr>
          <a:lstStyle/>
          <a:p>
            <a:pPr marL="0" indent="0">
              <a:buNone/>
            </a:pPr>
            <a:r>
              <a:rPr lang="de-DE" dirty="0"/>
              <a:t>Dateneingabe auf hohem Hierarchielevel und Verteilung automatisch nach vorgegebenen Regeln (Zeit u.a. Dimensionen).</a:t>
            </a:r>
          </a:p>
          <a:p>
            <a:pPr marL="0" indent="0">
              <a:buNone/>
            </a:pPr>
            <a:endParaRPr lang="de-DE" dirty="0"/>
          </a:p>
          <a:p>
            <a:r>
              <a:rPr lang="de-DE" dirty="0"/>
              <a:t>Es kann festgelegt werden, ob der eingegebene Wert prozentual oder absolut verteilt werden soll – alternativ kann auch ein Zielwert bestimmt werden.</a:t>
            </a:r>
          </a:p>
          <a:p>
            <a:r>
              <a:rPr lang="de-DE" dirty="0"/>
              <a:t>Es kann ein Schlüssel festgelegt werden, nach dem verteilt werden soll. </a:t>
            </a:r>
          </a:p>
          <a:p>
            <a:r>
              <a:rPr lang="de-DE" dirty="0"/>
              <a:t>Die Verteilung erfolgt per Knopfdruck.</a:t>
            </a:r>
          </a:p>
          <a:p>
            <a:endParaRPr lang="de-DE" dirty="0"/>
          </a:p>
        </p:txBody>
      </p:sp>
      <p:sp>
        <p:nvSpPr>
          <p:cNvPr id="4" name="Textplatzhalter 5">
            <a:extLst>
              <a:ext uri="{FF2B5EF4-FFF2-40B4-BE49-F238E27FC236}">
                <a16:creationId xmlns:a16="http://schemas.microsoft.com/office/drawing/2014/main" id="{5C5A4507-0B7C-4692-BED8-C0F9BA9DB226}"/>
              </a:ext>
            </a:extLst>
          </p:cNvPr>
          <p:cNvSpPr txBox="1">
            <a:spLocks/>
          </p:cNvSpPr>
          <p:nvPr/>
        </p:nvSpPr>
        <p:spPr>
          <a:xfrm>
            <a:off x="1137268" y="2762515"/>
            <a:ext cx="4958732" cy="301442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endParaRPr lang="de-DE" sz="2900" dirty="0"/>
          </a:p>
          <a:p>
            <a:endParaRPr lang="de-DE" sz="2900" dirty="0"/>
          </a:p>
          <a:p>
            <a:endParaRPr lang="de-DE" sz="2900" dirty="0"/>
          </a:p>
          <a:p>
            <a:endParaRPr lang="de-DE" sz="2900" dirty="0"/>
          </a:p>
          <a:p>
            <a:endParaRPr lang="de-DE" sz="1600" dirty="0"/>
          </a:p>
        </p:txBody>
      </p:sp>
      <p:pic>
        <p:nvPicPr>
          <p:cNvPr id="6" name="Grafik 5">
            <a:extLst>
              <a:ext uri="{FF2B5EF4-FFF2-40B4-BE49-F238E27FC236}">
                <a16:creationId xmlns:a16="http://schemas.microsoft.com/office/drawing/2014/main" id="{3FB17DBD-339D-4FA4-A905-B28F5177B5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7268" y="4517536"/>
            <a:ext cx="2272576" cy="1978957"/>
          </a:xfrm>
          <a:prstGeom prst="rect">
            <a:avLst/>
          </a:prstGeom>
        </p:spPr>
      </p:pic>
    </p:spTree>
    <p:extLst>
      <p:ext uri="{BB962C8B-B14F-4D97-AF65-F5344CB8AC3E}">
        <p14:creationId xmlns:p14="http://schemas.microsoft.com/office/powerpoint/2010/main" val="1601568995"/>
      </p:ext>
    </p:extLst>
  </p:cSld>
  <p:clrMapOvr>
    <a:masterClrMapping/>
  </p:clrMapOvr>
  <mc:AlternateContent xmlns:mc="http://schemas.openxmlformats.org/markup-compatibility/2006">
    <mc:Choice xmlns:p14="http://schemas.microsoft.com/office/powerpoint/2010/main" Requires="p14">
      <p:transition spd="slow" p14:dur="2000" advClick="0" advTm="7000"/>
    </mc:Choice>
    <mc:Fallback>
      <p:transition spd="slow" advClick="0"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2000" fill="hold"/>
                                        <p:tgtEl>
                                          <p:spTgt spid="6"/>
                                        </p:tgtEl>
                                      </p:cBhvr>
                                      <p:by x="80000" y="80000"/>
                                    </p:animScale>
                                  </p:childTnLst>
                                </p:cTn>
                              </p:par>
                              <p:par>
                                <p:cTn id="7" presetID="42" presetClass="path" presetSubtype="0" accel="50000" decel="50000" fill="hold" nodeType="withEffect">
                                  <p:stCondLst>
                                    <p:cond delay="0"/>
                                  </p:stCondLst>
                                  <p:childTnLst>
                                    <p:animMotion origin="layout" path="M 1.66667E-6 7.40741E-7 L 0.00065 -0.28472 " pathEditMode="relative" rAng="0" ptsTypes="AA">
                                      <p:cBhvr>
                                        <p:cTn id="8" dur="2000" fill="hold"/>
                                        <p:tgtEl>
                                          <p:spTgt spid="6"/>
                                        </p:tgtEl>
                                        <p:attrNameLst>
                                          <p:attrName>ppt_x</p:attrName>
                                          <p:attrName>ppt_y</p:attrName>
                                        </p:attrNameLst>
                                      </p:cBhvr>
                                      <p:rCtr x="26" y="-1423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AD7164-0FEC-4F49-90B4-A97FE309F3DD}"/>
              </a:ext>
            </a:extLst>
          </p:cNvPr>
          <p:cNvSpPr>
            <a:spLocks noGrp="1"/>
          </p:cNvSpPr>
          <p:nvPr>
            <p:ph type="title"/>
          </p:nvPr>
        </p:nvSpPr>
        <p:spPr/>
        <p:txBody>
          <a:bodyPr/>
          <a:lstStyle/>
          <a:p>
            <a:r>
              <a:rPr lang="de-DE" dirty="0"/>
              <a:t>Kennzahlen</a:t>
            </a:r>
            <a:endParaRPr lang="de-DE" dirty="0">
              <a:latin typeface="Calibri" panose="020F0502020204030204" pitchFamily="34" charset="0"/>
              <a:cs typeface="Calibri" panose="020F0502020204030204" pitchFamily="34" charset="0"/>
            </a:endParaRPr>
          </a:p>
        </p:txBody>
      </p:sp>
      <p:sp>
        <p:nvSpPr>
          <p:cNvPr id="3" name="Inhaltsplatzhalter 2">
            <a:extLst>
              <a:ext uri="{FF2B5EF4-FFF2-40B4-BE49-F238E27FC236}">
                <a16:creationId xmlns:a16="http://schemas.microsoft.com/office/drawing/2014/main" id="{EE50FFA2-6FBE-4916-BCEC-95D50646C425}"/>
              </a:ext>
            </a:extLst>
          </p:cNvPr>
          <p:cNvSpPr>
            <a:spLocks noGrp="1"/>
          </p:cNvSpPr>
          <p:nvPr>
            <p:ph idx="1"/>
          </p:nvPr>
        </p:nvSpPr>
        <p:spPr>
          <a:xfrm>
            <a:off x="4455042" y="2336873"/>
            <a:ext cx="5839140" cy="4159620"/>
          </a:xfrm>
        </p:spPr>
        <p:txBody>
          <a:bodyPr>
            <a:normAutofit fontScale="92500"/>
          </a:bodyPr>
          <a:lstStyle/>
          <a:p>
            <a:pPr marL="0" indent="0">
              <a:buNone/>
            </a:pPr>
            <a:r>
              <a:rPr lang="de-DE" dirty="0"/>
              <a:t>Beliebige Kennzahlen können im System definiert werden.</a:t>
            </a:r>
          </a:p>
          <a:p>
            <a:pPr marL="0" indent="0">
              <a:buNone/>
            </a:pPr>
            <a:endParaRPr lang="de-DE" dirty="0"/>
          </a:p>
          <a:p>
            <a:r>
              <a:rPr lang="de-DE" dirty="0"/>
              <a:t>Geschäftsregeln können im System individuell hinterlegt werden.</a:t>
            </a:r>
          </a:p>
          <a:p>
            <a:r>
              <a:rPr lang="de-DE" dirty="0"/>
              <a:t>Für unterschiedliche Datenbereiche können verschiedene Rechenregeln festgelegt werden.</a:t>
            </a:r>
          </a:p>
          <a:p>
            <a:r>
              <a:rPr lang="de-DE" dirty="0"/>
              <a:t>Daten aus unterschiedlichen Themengebieten können in Regeln herangezogen werden (z.B. Anzahl </a:t>
            </a:r>
            <a:r>
              <a:rPr lang="de-DE" dirty="0" err="1"/>
              <a:t>FTE</a:t>
            </a:r>
            <a:r>
              <a:rPr lang="de-DE" dirty="0"/>
              <a:t> aus Personal und Umsatz aus Vertriebsdaten für Umsatz/</a:t>
            </a:r>
            <a:r>
              <a:rPr lang="de-DE" dirty="0" err="1"/>
              <a:t>FTE</a:t>
            </a:r>
            <a:r>
              <a:rPr lang="de-DE" dirty="0"/>
              <a:t>).</a:t>
            </a:r>
          </a:p>
          <a:p>
            <a:endParaRPr lang="de-DE" dirty="0"/>
          </a:p>
        </p:txBody>
      </p:sp>
      <p:sp>
        <p:nvSpPr>
          <p:cNvPr id="4" name="Textplatzhalter 5">
            <a:extLst>
              <a:ext uri="{FF2B5EF4-FFF2-40B4-BE49-F238E27FC236}">
                <a16:creationId xmlns:a16="http://schemas.microsoft.com/office/drawing/2014/main" id="{5C5A4507-0B7C-4692-BED8-C0F9BA9DB226}"/>
              </a:ext>
            </a:extLst>
          </p:cNvPr>
          <p:cNvSpPr txBox="1">
            <a:spLocks/>
          </p:cNvSpPr>
          <p:nvPr/>
        </p:nvSpPr>
        <p:spPr>
          <a:xfrm>
            <a:off x="1137268" y="2762515"/>
            <a:ext cx="4958732" cy="301442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endParaRPr lang="de-DE" sz="2900" dirty="0"/>
          </a:p>
          <a:p>
            <a:endParaRPr lang="de-DE" sz="2900" dirty="0"/>
          </a:p>
          <a:p>
            <a:endParaRPr lang="de-DE" sz="2900" dirty="0"/>
          </a:p>
          <a:p>
            <a:endParaRPr lang="de-DE" sz="2900" dirty="0"/>
          </a:p>
          <a:p>
            <a:endParaRPr lang="de-DE" sz="1600" dirty="0"/>
          </a:p>
        </p:txBody>
      </p:sp>
      <p:pic>
        <p:nvPicPr>
          <p:cNvPr id="7" name="Grafik 6">
            <a:extLst>
              <a:ext uri="{FF2B5EF4-FFF2-40B4-BE49-F238E27FC236}">
                <a16:creationId xmlns:a16="http://schemas.microsoft.com/office/drawing/2014/main" id="{9114ADDD-1526-46A9-B851-1A3DCD68E9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8828" y="5092054"/>
            <a:ext cx="2728499" cy="1110532"/>
          </a:xfrm>
          <a:prstGeom prst="rect">
            <a:avLst/>
          </a:prstGeom>
        </p:spPr>
      </p:pic>
    </p:spTree>
    <p:extLst>
      <p:ext uri="{BB962C8B-B14F-4D97-AF65-F5344CB8AC3E}">
        <p14:creationId xmlns:p14="http://schemas.microsoft.com/office/powerpoint/2010/main" val="3200219931"/>
      </p:ext>
    </p:extLst>
  </p:cSld>
  <p:clrMapOvr>
    <a:masterClrMapping/>
  </p:clrMapOvr>
  <mc:AlternateContent xmlns:mc="http://schemas.openxmlformats.org/markup-compatibility/2006">
    <mc:Choice xmlns:p14="http://schemas.microsoft.com/office/powerpoint/2010/main" Requires="p14">
      <p:transition spd="slow" p14:dur="2000" advClick="0" advTm="7000"/>
    </mc:Choice>
    <mc:Fallback>
      <p:transition spd="slow" advClick="0"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2000" fill="hold"/>
                                        <p:tgtEl>
                                          <p:spTgt spid="7"/>
                                        </p:tgtEl>
                                      </p:cBhvr>
                                      <p:by x="80000" y="80000"/>
                                    </p:animScale>
                                  </p:childTnLst>
                                </p:cTn>
                              </p:par>
                              <p:par>
                                <p:cTn id="7" presetID="42" presetClass="path" presetSubtype="0" accel="50000" decel="50000" fill="hold" nodeType="withEffect">
                                  <p:stCondLst>
                                    <p:cond delay="0"/>
                                  </p:stCondLst>
                                  <p:childTnLst>
                                    <p:animMotion origin="layout" path="M 1.25E-6 3.7037E-7 L -0.00677 -0.38171 " pathEditMode="relative" rAng="0" ptsTypes="AA">
                                      <p:cBhvr>
                                        <p:cTn id="8" dur="2000" fill="hold"/>
                                        <p:tgtEl>
                                          <p:spTgt spid="7"/>
                                        </p:tgtEl>
                                        <p:attrNameLst>
                                          <p:attrName>ppt_x</p:attrName>
                                          <p:attrName>ppt_y</p:attrName>
                                        </p:attrNameLst>
                                      </p:cBhvr>
                                      <p:rCtr x="-339" y="-1909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AD7164-0FEC-4F49-90B4-A97FE309F3DD}"/>
              </a:ext>
            </a:extLst>
          </p:cNvPr>
          <p:cNvSpPr>
            <a:spLocks noGrp="1"/>
          </p:cNvSpPr>
          <p:nvPr>
            <p:ph type="title"/>
          </p:nvPr>
        </p:nvSpPr>
        <p:spPr/>
        <p:txBody>
          <a:bodyPr/>
          <a:lstStyle/>
          <a:p>
            <a:r>
              <a:rPr lang="de-DE" dirty="0"/>
              <a:t>Integrierte Planung</a:t>
            </a:r>
            <a:endParaRPr lang="de-DE" dirty="0">
              <a:latin typeface="Calibri" panose="020F0502020204030204" pitchFamily="34" charset="0"/>
              <a:cs typeface="Calibri" panose="020F0502020204030204" pitchFamily="34" charset="0"/>
            </a:endParaRPr>
          </a:p>
        </p:txBody>
      </p:sp>
      <p:sp>
        <p:nvSpPr>
          <p:cNvPr id="3" name="Inhaltsplatzhalter 2">
            <a:extLst>
              <a:ext uri="{FF2B5EF4-FFF2-40B4-BE49-F238E27FC236}">
                <a16:creationId xmlns:a16="http://schemas.microsoft.com/office/drawing/2014/main" id="{EE50FFA2-6FBE-4916-BCEC-95D50646C425}"/>
              </a:ext>
            </a:extLst>
          </p:cNvPr>
          <p:cNvSpPr>
            <a:spLocks noGrp="1"/>
          </p:cNvSpPr>
          <p:nvPr>
            <p:ph idx="1"/>
          </p:nvPr>
        </p:nvSpPr>
        <p:spPr>
          <a:xfrm>
            <a:off x="4455042" y="2336873"/>
            <a:ext cx="5839140" cy="4159620"/>
          </a:xfrm>
        </p:spPr>
        <p:txBody>
          <a:bodyPr>
            <a:normAutofit fontScale="92500" lnSpcReduction="10000"/>
          </a:bodyPr>
          <a:lstStyle/>
          <a:p>
            <a:pPr marL="0" indent="0">
              <a:buNone/>
            </a:pPr>
            <a:r>
              <a:rPr lang="de-DE" dirty="0"/>
              <a:t>Integration verschiedener Planungsthemen im Gesamtsystem</a:t>
            </a:r>
          </a:p>
          <a:p>
            <a:pPr marL="0" indent="0">
              <a:buNone/>
            </a:pPr>
            <a:endParaRPr lang="de-DE" dirty="0"/>
          </a:p>
          <a:p>
            <a:r>
              <a:rPr lang="de-DE" dirty="0"/>
              <a:t>Alle Module können miteinander kombiniert werden. </a:t>
            </a:r>
          </a:p>
          <a:p>
            <a:r>
              <a:rPr lang="de-DE" dirty="0"/>
              <a:t>So fließen z.B. Personal-, Vertriebs- oder Kostenstellendaten in die GuV/Bilanz ein oder es können Materialkosten in Abhängigkeit vom Umsatz ermittelt werden.</a:t>
            </a:r>
          </a:p>
          <a:p>
            <a:r>
              <a:rPr lang="de-DE" dirty="0"/>
              <a:t>Individuelle Besonderheiten können über leicht zu pflegende EXCEL-Oberflächen vom User selbständig umgesetzt werden.</a:t>
            </a:r>
          </a:p>
          <a:p>
            <a:endParaRPr lang="de-DE" dirty="0"/>
          </a:p>
        </p:txBody>
      </p:sp>
      <p:sp>
        <p:nvSpPr>
          <p:cNvPr id="4" name="Textplatzhalter 5">
            <a:extLst>
              <a:ext uri="{FF2B5EF4-FFF2-40B4-BE49-F238E27FC236}">
                <a16:creationId xmlns:a16="http://schemas.microsoft.com/office/drawing/2014/main" id="{5C5A4507-0B7C-4692-BED8-C0F9BA9DB226}"/>
              </a:ext>
            </a:extLst>
          </p:cNvPr>
          <p:cNvSpPr txBox="1">
            <a:spLocks/>
          </p:cNvSpPr>
          <p:nvPr/>
        </p:nvSpPr>
        <p:spPr>
          <a:xfrm>
            <a:off x="1137268" y="2762515"/>
            <a:ext cx="4958732" cy="301442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endParaRPr lang="de-DE" sz="2900" dirty="0"/>
          </a:p>
          <a:p>
            <a:endParaRPr lang="de-DE" sz="2900" dirty="0"/>
          </a:p>
          <a:p>
            <a:endParaRPr lang="de-DE" sz="2900" dirty="0"/>
          </a:p>
          <a:p>
            <a:endParaRPr lang="de-DE" sz="2900" dirty="0"/>
          </a:p>
          <a:p>
            <a:endParaRPr lang="de-DE" sz="1600" dirty="0"/>
          </a:p>
        </p:txBody>
      </p:sp>
      <p:pic>
        <p:nvPicPr>
          <p:cNvPr id="5" name="Grafik 4">
            <a:extLst>
              <a:ext uri="{FF2B5EF4-FFF2-40B4-BE49-F238E27FC236}">
                <a16:creationId xmlns:a16="http://schemas.microsoft.com/office/drawing/2014/main" id="{4E969BDA-C879-4AD5-8145-4435DC7972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1176" y="4699200"/>
            <a:ext cx="1731138" cy="1886641"/>
          </a:xfrm>
          <a:prstGeom prst="rect">
            <a:avLst/>
          </a:prstGeom>
        </p:spPr>
      </p:pic>
    </p:spTree>
    <p:extLst>
      <p:ext uri="{BB962C8B-B14F-4D97-AF65-F5344CB8AC3E}">
        <p14:creationId xmlns:p14="http://schemas.microsoft.com/office/powerpoint/2010/main" val="4232847715"/>
      </p:ext>
    </p:extLst>
  </p:cSld>
  <p:clrMapOvr>
    <a:masterClrMapping/>
  </p:clrMapOvr>
  <mc:AlternateContent xmlns:mc="http://schemas.openxmlformats.org/markup-compatibility/2006">
    <mc:Choice xmlns:p14="http://schemas.microsoft.com/office/powerpoint/2010/main" Requires="p14">
      <p:transition spd="slow" p14:dur="2000" advClick="0" advTm="7000"/>
    </mc:Choice>
    <mc:Fallback>
      <p:transition spd="slow" advClick="0"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2000" fill="hold"/>
                                        <p:tgtEl>
                                          <p:spTgt spid="5"/>
                                        </p:tgtEl>
                                      </p:cBhvr>
                                      <p:by x="80000" y="80000"/>
                                    </p:animScale>
                                  </p:childTnLst>
                                </p:cTn>
                              </p:par>
                              <p:par>
                                <p:cTn id="7" presetID="42" presetClass="path" presetSubtype="0" accel="50000" decel="50000" fill="hold" nodeType="withEffect">
                                  <p:stCondLst>
                                    <p:cond delay="0"/>
                                  </p:stCondLst>
                                  <p:childTnLst>
                                    <p:animMotion origin="layout" path="M 2.77556E-17 4.81481E-6 L 0.00039 -0.35533 " pathEditMode="relative" rAng="0" ptsTypes="AA">
                                      <p:cBhvr>
                                        <p:cTn id="8" dur="2000" fill="hold"/>
                                        <p:tgtEl>
                                          <p:spTgt spid="5"/>
                                        </p:tgtEl>
                                        <p:attrNameLst>
                                          <p:attrName>ppt_x</p:attrName>
                                          <p:attrName>ppt_y</p:attrName>
                                        </p:attrNameLst>
                                      </p:cBhvr>
                                      <p:rCtr x="13" y="-1777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AD7164-0FEC-4F49-90B4-A97FE309F3DD}"/>
              </a:ext>
            </a:extLst>
          </p:cNvPr>
          <p:cNvSpPr>
            <a:spLocks noGrp="1"/>
          </p:cNvSpPr>
          <p:nvPr>
            <p:ph type="title"/>
          </p:nvPr>
        </p:nvSpPr>
        <p:spPr/>
        <p:txBody>
          <a:bodyPr/>
          <a:lstStyle/>
          <a:p>
            <a:r>
              <a:rPr lang="de-DE" dirty="0"/>
              <a:t>Workflow</a:t>
            </a:r>
            <a:endParaRPr lang="de-DE" dirty="0">
              <a:latin typeface="Calibri" panose="020F0502020204030204" pitchFamily="34" charset="0"/>
              <a:cs typeface="Calibri" panose="020F0502020204030204" pitchFamily="34" charset="0"/>
            </a:endParaRPr>
          </a:p>
        </p:txBody>
      </p:sp>
      <p:sp>
        <p:nvSpPr>
          <p:cNvPr id="3" name="Inhaltsplatzhalter 2">
            <a:extLst>
              <a:ext uri="{FF2B5EF4-FFF2-40B4-BE49-F238E27FC236}">
                <a16:creationId xmlns:a16="http://schemas.microsoft.com/office/drawing/2014/main" id="{EE50FFA2-6FBE-4916-BCEC-95D50646C425}"/>
              </a:ext>
            </a:extLst>
          </p:cNvPr>
          <p:cNvSpPr>
            <a:spLocks noGrp="1"/>
          </p:cNvSpPr>
          <p:nvPr>
            <p:ph idx="1"/>
          </p:nvPr>
        </p:nvSpPr>
        <p:spPr>
          <a:xfrm>
            <a:off x="4455042" y="2336873"/>
            <a:ext cx="5839140" cy="4159620"/>
          </a:xfrm>
        </p:spPr>
        <p:txBody>
          <a:bodyPr>
            <a:normAutofit/>
          </a:bodyPr>
          <a:lstStyle/>
          <a:p>
            <a:pPr marL="0" indent="0">
              <a:buNone/>
            </a:pPr>
            <a:r>
              <a:rPr lang="de-DE" dirty="0"/>
              <a:t>Überblick über den Arbeitsstand der Planung</a:t>
            </a:r>
          </a:p>
          <a:p>
            <a:pPr marL="0" indent="0">
              <a:buNone/>
            </a:pPr>
            <a:endParaRPr lang="de-DE" dirty="0"/>
          </a:p>
          <a:p>
            <a:r>
              <a:rPr lang="de-DE" dirty="0"/>
              <a:t>Der Workflow bildet den Abarbeitungsstand der einzelnen Planungsschritte ab.</a:t>
            </a:r>
          </a:p>
          <a:p>
            <a:r>
              <a:rPr lang="de-DE" dirty="0"/>
              <a:t>Je Planungsobjekt erfolgt eine Aussage.</a:t>
            </a:r>
          </a:p>
          <a:p>
            <a:r>
              <a:rPr lang="de-DE" dirty="0"/>
              <a:t>Der Planungsprozess bestimmt  die individuelle Bezeichnung und den Inhalt der einzelnen möglichen Stände (z.B. „Eingabe fertig“, „geprüft“, „geschlossen“).</a:t>
            </a:r>
          </a:p>
          <a:p>
            <a:endParaRPr lang="de-DE" dirty="0"/>
          </a:p>
        </p:txBody>
      </p:sp>
      <p:sp>
        <p:nvSpPr>
          <p:cNvPr id="4" name="Textplatzhalter 5">
            <a:extLst>
              <a:ext uri="{FF2B5EF4-FFF2-40B4-BE49-F238E27FC236}">
                <a16:creationId xmlns:a16="http://schemas.microsoft.com/office/drawing/2014/main" id="{5C5A4507-0B7C-4692-BED8-C0F9BA9DB226}"/>
              </a:ext>
            </a:extLst>
          </p:cNvPr>
          <p:cNvSpPr txBox="1">
            <a:spLocks/>
          </p:cNvSpPr>
          <p:nvPr/>
        </p:nvSpPr>
        <p:spPr>
          <a:xfrm>
            <a:off x="1137268" y="2762515"/>
            <a:ext cx="4958732" cy="301442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endParaRPr lang="de-DE" sz="2900" dirty="0"/>
          </a:p>
          <a:p>
            <a:endParaRPr lang="de-DE" sz="2900" dirty="0"/>
          </a:p>
          <a:p>
            <a:endParaRPr lang="de-DE" sz="2900" dirty="0"/>
          </a:p>
          <a:p>
            <a:endParaRPr lang="de-DE" sz="2900" dirty="0"/>
          </a:p>
          <a:p>
            <a:endParaRPr lang="de-DE" sz="1600" dirty="0"/>
          </a:p>
        </p:txBody>
      </p:sp>
      <p:pic>
        <p:nvPicPr>
          <p:cNvPr id="5" name="Grafik 4">
            <a:extLst>
              <a:ext uri="{FF2B5EF4-FFF2-40B4-BE49-F238E27FC236}">
                <a16:creationId xmlns:a16="http://schemas.microsoft.com/office/drawing/2014/main" id="{C4A3CE94-EE4B-413F-89FF-652BBFF7CE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2623" y="4643631"/>
            <a:ext cx="2123345" cy="1852862"/>
          </a:xfrm>
          <a:prstGeom prst="rect">
            <a:avLst/>
          </a:prstGeom>
        </p:spPr>
      </p:pic>
    </p:spTree>
    <p:extLst>
      <p:ext uri="{BB962C8B-B14F-4D97-AF65-F5344CB8AC3E}">
        <p14:creationId xmlns:p14="http://schemas.microsoft.com/office/powerpoint/2010/main" val="1592881832"/>
      </p:ext>
    </p:extLst>
  </p:cSld>
  <p:clrMapOvr>
    <a:masterClrMapping/>
  </p:clrMapOvr>
  <mc:AlternateContent xmlns:mc="http://schemas.openxmlformats.org/markup-compatibility/2006">
    <mc:Choice xmlns:p14="http://schemas.microsoft.com/office/powerpoint/2010/main" Requires="p14">
      <p:transition spd="slow" p14:dur="2000" advClick="0" advTm="7000"/>
    </mc:Choice>
    <mc:Fallback>
      <p:transition spd="slow" advClick="0"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2000" fill="hold"/>
                                        <p:tgtEl>
                                          <p:spTgt spid="5"/>
                                        </p:tgtEl>
                                      </p:cBhvr>
                                      <p:by x="80000" y="80000"/>
                                    </p:animScale>
                                  </p:childTnLst>
                                </p:cTn>
                              </p:par>
                              <p:par>
                                <p:cTn id="7" presetID="42" presetClass="path" presetSubtype="0" accel="50000" decel="50000" fill="hold" nodeType="withEffect">
                                  <p:stCondLst>
                                    <p:cond delay="0"/>
                                  </p:stCondLst>
                                  <p:childTnLst>
                                    <p:animMotion origin="layout" path="M -0.03164 2.96296E-6 L -0.03281 -0.31898 " pathEditMode="relative" rAng="0" ptsTypes="AA">
                                      <p:cBhvr>
                                        <p:cTn id="8" dur="2000" fill="hold"/>
                                        <p:tgtEl>
                                          <p:spTgt spid="5"/>
                                        </p:tgtEl>
                                        <p:attrNameLst>
                                          <p:attrName>ppt_x</p:attrName>
                                          <p:attrName>ppt_y</p:attrName>
                                        </p:attrNameLst>
                                      </p:cBhvr>
                                      <p:rCtr x="-65" y="-1594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AD7164-0FEC-4F49-90B4-A97FE309F3DD}"/>
              </a:ext>
            </a:extLst>
          </p:cNvPr>
          <p:cNvSpPr>
            <a:spLocks noGrp="1"/>
          </p:cNvSpPr>
          <p:nvPr>
            <p:ph type="title"/>
          </p:nvPr>
        </p:nvSpPr>
        <p:spPr/>
        <p:txBody>
          <a:bodyPr/>
          <a:lstStyle/>
          <a:p>
            <a:r>
              <a:rPr lang="de-DE" dirty="0"/>
              <a:t>Was-wäre-wenn-Analyse</a:t>
            </a:r>
            <a:endParaRPr lang="de-DE" dirty="0">
              <a:latin typeface="Calibri" panose="020F0502020204030204" pitchFamily="34" charset="0"/>
              <a:cs typeface="Calibri" panose="020F0502020204030204" pitchFamily="34" charset="0"/>
            </a:endParaRPr>
          </a:p>
        </p:txBody>
      </p:sp>
      <p:sp>
        <p:nvSpPr>
          <p:cNvPr id="3" name="Inhaltsplatzhalter 2">
            <a:extLst>
              <a:ext uri="{FF2B5EF4-FFF2-40B4-BE49-F238E27FC236}">
                <a16:creationId xmlns:a16="http://schemas.microsoft.com/office/drawing/2014/main" id="{EE50FFA2-6FBE-4916-BCEC-95D50646C425}"/>
              </a:ext>
            </a:extLst>
          </p:cNvPr>
          <p:cNvSpPr>
            <a:spLocks noGrp="1"/>
          </p:cNvSpPr>
          <p:nvPr>
            <p:ph idx="1"/>
          </p:nvPr>
        </p:nvSpPr>
        <p:spPr>
          <a:xfrm>
            <a:off x="4455042" y="2336873"/>
            <a:ext cx="5839140" cy="4159620"/>
          </a:xfrm>
        </p:spPr>
        <p:txBody>
          <a:bodyPr>
            <a:normAutofit lnSpcReduction="10000"/>
          </a:bodyPr>
          <a:lstStyle/>
          <a:p>
            <a:pPr marL="0" indent="0">
              <a:buNone/>
            </a:pPr>
            <a:r>
              <a:rPr lang="de-DE" dirty="0"/>
              <a:t>Erstellen und Gegenüberstellen verschiedener Szenarien.</a:t>
            </a:r>
          </a:p>
          <a:p>
            <a:pPr marL="0" indent="0">
              <a:buNone/>
            </a:pPr>
            <a:endParaRPr lang="de-DE" dirty="0"/>
          </a:p>
          <a:p>
            <a:r>
              <a:rPr lang="de-DE" dirty="0"/>
              <a:t>Szenarien können in beliebiger Anzahl angelegt und frei benannt werden.</a:t>
            </a:r>
          </a:p>
          <a:p>
            <a:r>
              <a:rPr lang="de-DE" dirty="0" err="1"/>
              <a:t>Szenarienvergleiche</a:t>
            </a:r>
            <a:r>
              <a:rPr lang="de-DE" dirty="0"/>
              <a:t> (</a:t>
            </a:r>
            <a:r>
              <a:rPr lang="de-DE" dirty="0" err="1"/>
              <a:t>best</a:t>
            </a:r>
            <a:r>
              <a:rPr lang="de-DE" dirty="0"/>
              <a:t> </a:t>
            </a:r>
            <a:r>
              <a:rPr lang="de-DE" dirty="0" err="1"/>
              <a:t>case</a:t>
            </a:r>
            <a:r>
              <a:rPr lang="de-DE" dirty="0"/>
              <a:t>/</a:t>
            </a:r>
            <a:r>
              <a:rPr lang="de-DE" dirty="0" err="1"/>
              <a:t>worst</a:t>
            </a:r>
            <a:r>
              <a:rPr lang="de-DE" dirty="0"/>
              <a:t> </a:t>
            </a:r>
            <a:r>
              <a:rPr lang="de-DE" dirty="0" err="1"/>
              <a:t>case</a:t>
            </a:r>
            <a:r>
              <a:rPr lang="de-DE" dirty="0"/>
              <a:t> oder vor Planungsbesprechung/nach Planungsbesprechung) sind möglich.</a:t>
            </a:r>
          </a:p>
          <a:p>
            <a:r>
              <a:rPr lang="de-DE" dirty="0"/>
              <a:t>In den Szenarien kann durch Veränderung einzelner Parameter oder Werte simuliert werden (was-wäre-wenn?).</a:t>
            </a:r>
          </a:p>
        </p:txBody>
      </p:sp>
      <p:sp>
        <p:nvSpPr>
          <p:cNvPr id="4" name="Textplatzhalter 5">
            <a:extLst>
              <a:ext uri="{FF2B5EF4-FFF2-40B4-BE49-F238E27FC236}">
                <a16:creationId xmlns:a16="http://schemas.microsoft.com/office/drawing/2014/main" id="{5C5A4507-0B7C-4692-BED8-C0F9BA9DB226}"/>
              </a:ext>
            </a:extLst>
          </p:cNvPr>
          <p:cNvSpPr txBox="1">
            <a:spLocks/>
          </p:cNvSpPr>
          <p:nvPr/>
        </p:nvSpPr>
        <p:spPr>
          <a:xfrm>
            <a:off x="1137268" y="2762515"/>
            <a:ext cx="4958732" cy="301442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endParaRPr lang="de-DE" sz="2900" dirty="0"/>
          </a:p>
          <a:p>
            <a:endParaRPr lang="de-DE" sz="2900" dirty="0"/>
          </a:p>
          <a:p>
            <a:endParaRPr lang="de-DE" sz="2900" dirty="0"/>
          </a:p>
          <a:p>
            <a:endParaRPr lang="de-DE" sz="2900" dirty="0"/>
          </a:p>
          <a:p>
            <a:endParaRPr lang="de-DE" sz="1600" dirty="0"/>
          </a:p>
        </p:txBody>
      </p:sp>
      <p:pic>
        <p:nvPicPr>
          <p:cNvPr id="5" name="Grafik 4">
            <a:extLst>
              <a:ext uri="{FF2B5EF4-FFF2-40B4-BE49-F238E27FC236}">
                <a16:creationId xmlns:a16="http://schemas.microsoft.com/office/drawing/2014/main" id="{42E94FE9-C2B7-435F-8995-579D9D09DB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525" y="5155712"/>
            <a:ext cx="2953134" cy="1242464"/>
          </a:xfrm>
          <a:prstGeom prst="rect">
            <a:avLst/>
          </a:prstGeom>
        </p:spPr>
      </p:pic>
    </p:spTree>
    <p:extLst>
      <p:ext uri="{BB962C8B-B14F-4D97-AF65-F5344CB8AC3E}">
        <p14:creationId xmlns:p14="http://schemas.microsoft.com/office/powerpoint/2010/main" val="1522853688"/>
      </p:ext>
    </p:extLst>
  </p:cSld>
  <p:clrMapOvr>
    <a:masterClrMapping/>
  </p:clrMapOvr>
  <mc:AlternateContent xmlns:mc="http://schemas.openxmlformats.org/markup-compatibility/2006">
    <mc:Choice xmlns:p14="http://schemas.microsoft.com/office/powerpoint/2010/main" Requires="p14">
      <p:transition spd="slow" p14:dur="2000" advClick="0" advTm="7000"/>
    </mc:Choice>
    <mc:Fallback>
      <p:transition spd="slow" advClick="0"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2000" fill="hold"/>
                                        <p:tgtEl>
                                          <p:spTgt spid="5"/>
                                        </p:tgtEl>
                                      </p:cBhvr>
                                      <p:by x="80000" y="80000"/>
                                    </p:animScale>
                                  </p:childTnLst>
                                </p:cTn>
                              </p:par>
                              <p:par>
                                <p:cTn id="7" presetID="42" presetClass="path" presetSubtype="0" accel="50000" decel="50000" fill="hold" nodeType="withEffect">
                                  <p:stCondLst>
                                    <p:cond delay="0"/>
                                  </p:stCondLst>
                                  <p:childTnLst>
                                    <p:animMotion origin="layout" path="M 2.29167E-6 -1.11111E-6 L 0.00351 -0.40532 " pathEditMode="relative" rAng="0" ptsTypes="AA">
                                      <p:cBhvr>
                                        <p:cTn id="8" dur="2000" fill="hold"/>
                                        <p:tgtEl>
                                          <p:spTgt spid="5"/>
                                        </p:tgtEl>
                                        <p:attrNameLst>
                                          <p:attrName>ppt_x</p:attrName>
                                          <p:attrName>ppt_y</p:attrName>
                                        </p:attrNameLst>
                                      </p:cBhvr>
                                      <p:rCtr x="169" y="-2027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936387-85A3-4E24-8904-4E963779C351}"/>
              </a:ext>
            </a:extLst>
          </p:cNvPr>
          <p:cNvSpPr>
            <a:spLocks noGrp="1"/>
          </p:cNvSpPr>
          <p:nvPr>
            <p:ph type="title"/>
          </p:nvPr>
        </p:nvSpPr>
        <p:spPr/>
        <p:txBody>
          <a:bodyPr/>
          <a:lstStyle/>
          <a:p>
            <a:r>
              <a:rPr lang="de-DE" dirty="0"/>
              <a:t>Nachverfolgung von Daten bis zur Quelle </a:t>
            </a:r>
          </a:p>
        </p:txBody>
      </p:sp>
      <p:sp>
        <p:nvSpPr>
          <p:cNvPr id="4" name="Inhaltsplatzhalter 2">
            <a:extLst>
              <a:ext uri="{FF2B5EF4-FFF2-40B4-BE49-F238E27FC236}">
                <a16:creationId xmlns:a16="http://schemas.microsoft.com/office/drawing/2014/main" id="{555C3094-D6F7-4137-983E-2D677A3EFB55}"/>
              </a:ext>
            </a:extLst>
          </p:cNvPr>
          <p:cNvSpPr>
            <a:spLocks noGrp="1"/>
          </p:cNvSpPr>
          <p:nvPr>
            <p:ph idx="1"/>
          </p:nvPr>
        </p:nvSpPr>
        <p:spPr>
          <a:xfrm>
            <a:off x="4455042" y="2336873"/>
            <a:ext cx="5839140" cy="4159620"/>
          </a:xfrm>
        </p:spPr>
        <p:txBody>
          <a:bodyPr>
            <a:normAutofit/>
          </a:bodyPr>
          <a:lstStyle/>
          <a:p>
            <a:pPr marL="0" indent="0">
              <a:buNone/>
            </a:pPr>
            <a:r>
              <a:rPr lang="de-DE" dirty="0"/>
              <a:t>Jederzeit kann abgelesen werden, wo die jeweilige Zahl herkommt.</a:t>
            </a:r>
          </a:p>
          <a:p>
            <a:r>
              <a:rPr lang="de-DE" dirty="0"/>
              <a:t>Für alle Daten werden Informationen zur Datenquelle ins System aufgenommen.</a:t>
            </a:r>
          </a:p>
          <a:p>
            <a:r>
              <a:rPr lang="de-DE" dirty="0"/>
              <a:t>Berechnungen, Übertragungen und manuelle Eingaben werden separat </a:t>
            </a:r>
            <a:r>
              <a:rPr lang="de-DE" dirty="0" err="1"/>
              <a:t>gekannzeichnet</a:t>
            </a:r>
            <a:r>
              <a:rPr lang="de-DE" dirty="0"/>
              <a:t>.</a:t>
            </a:r>
          </a:p>
          <a:p>
            <a:pPr marL="0" indent="0">
              <a:buNone/>
            </a:pPr>
            <a:endParaRPr lang="de-DE" dirty="0"/>
          </a:p>
        </p:txBody>
      </p:sp>
      <p:grpSp>
        <p:nvGrpSpPr>
          <p:cNvPr id="13" name="Gruppieren 12">
            <a:extLst>
              <a:ext uri="{FF2B5EF4-FFF2-40B4-BE49-F238E27FC236}">
                <a16:creationId xmlns:a16="http://schemas.microsoft.com/office/drawing/2014/main" id="{F41BFB4A-D033-462D-B0E8-9AC288851EBC}"/>
              </a:ext>
            </a:extLst>
          </p:cNvPr>
          <p:cNvGrpSpPr/>
          <p:nvPr/>
        </p:nvGrpSpPr>
        <p:grpSpPr>
          <a:xfrm>
            <a:off x="1071552" y="4808772"/>
            <a:ext cx="2658400" cy="1438275"/>
            <a:chOff x="5218250" y="4946996"/>
            <a:chExt cx="2658400" cy="1438275"/>
          </a:xfrm>
        </p:grpSpPr>
        <p:pic>
          <p:nvPicPr>
            <p:cNvPr id="14" name="Grafik 13">
              <a:extLst>
                <a:ext uri="{FF2B5EF4-FFF2-40B4-BE49-F238E27FC236}">
                  <a16:creationId xmlns:a16="http://schemas.microsoft.com/office/drawing/2014/main" id="{BDF4C637-7727-49D3-9209-A3907B4F8901}"/>
                </a:ext>
              </a:extLst>
            </p:cNvPr>
            <p:cNvPicPr>
              <a:picLocks noChangeAspect="1"/>
            </p:cNvPicPr>
            <p:nvPr/>
          </p:nvPicPr>
          <p:blipFill>
            <a:blip r:embed="rId2"/>
            <a:stretch>
              <a:fillRect/>
            </a:stretch>
          </p:blipFill>
          <p:spPr>
            <a:xfrm rot="16200000">
              <a:off x="5459548" y="4713632"/>
              <a:ext cx="733425" cy="1200153"/>
            </a:xfrm>
            <a:prstGeom prst="rect">
              <a:avLst/>
            </a:prstGeom>
          </p:spPr>
        </p:pic>
        <p:sp>
          <p:nvSpPr>
            <p:cNvPr id="15" name="Würfel 14">
              <a:extLst>
                <a:ext uri="{FF2B5EF4-FFF2-40B4-BE49-F238E27FC236}">
                  <a16:creationId xmlns:a16="http://schemas.microsoft.com/office/drawing/2014/main" id="{1BF04AC9-955F-400E-8AEB-89CD56F917FD}"/>
                </a:ext>
              </a:extLst>
            </p:cNvPr>
            <p:cNvSpPr/>
            <p:nvPr/>
          </p:nvSpPr>
          <p:spPr>
            <a:xfrm>
              <a:off x="6676500" y="5102442"/>
              <a:ext cx="1200150" cy="1155959"/>
            </a:xfrm>
            <a:prstGeom prst="cube">
              <a:avLst/>
            </a:prstGeom>
            <a:solidFill>
              <a:srgbClr val="0A77B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6" name="Grafik 15">
              <a:extLst>
                <a:ext uri="{FF2B5EF4-FFF2-40B4-BE49-F238E27FC236}">
                  <a16:creationId xmlns:a16="http://schemas.microsoft.com/office/drawing/2014/main" id="{D9689EA5-1098-4DCC-B0AB-2DA5117898CE}"/>
                </a:ext>
              </a:extLst>
            </p:cNvPr>
            <p:cNvPicPr>
              <a:picLocks noChangeAspect="1"/>
            </p:cNvPicPr>
            <p:nvPr/>
          </p:nvPicPr>
          <p:blipFill>
            <a:blip r:embed="rId3"/>
            <a:stretch>
              <a:fillRect/>
            </a:stretch>
          </p:blipFill>
          <p:spPr>
            <a:xfrm>
              <a:off x="5218250" y="5680421"/>
              <a:ext cx="1200150" cy="704850"/>
            </a:xfrm>
            <a:prstGeom prst="rect">
              <a:avLst/>
            </a:prstGeom>
          </p:spPr>
        </p:pic>
      </p:grpSp>
    </p:spTree>
    <p:extLst>
      <p:ext uri="{BB962C8B-B14F-4D97-AF65-F5344CB8AC3E}">
        <p14:creationId xmlns:p14="http://schemas.microsoft.com/office/powerpoint/2010/main" val="3447147986"/>
      </p:ext>
    </p:extLst>
  </p:cSld>
  <p:clrMapOvr>
    <a:masterClrMapping/>
  </p:clrMapOvr>
  <mc:AlternateContent xmlns:mc="http://schemas.openxmlformats.org/markup-compatibility/2006">
    <mc:Choice xmlns:p14="http://schemas.microsoft.com/office/powerpoint/2010/main" Requires="p14">
      <p:transition spd="slow" p14:dur="2000" advClick="0" advTm="7000"/>
    </mc:Choice>
    <mc:Fallback>
      <p:transition spd="slow" advClick="0"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2000" fill="hold"/>
                                        <p:tgtEl>
                                          <p:spTgt spid="13"/>
                                        </p:tgtEl>
                                      </p:cBhvr>
                                      <p:by x="80000" y="80000"/>
                                    </p:animScale>
                                  </p:childTnLst>
                                </p:cTn>
                              </p:par>
                              <p:par>
                                <p:cTn id="7" presetID="42" presetClass="path" presetSubtype="0" accel="50000" decel="50000" fill="hold" nodeType="withEffect">
                                  <p:stCondLst>
                                    <p:cond delay="0"/>
                                  </p:stCondLst>
                                  <p:childTnLst>
                                    <p:animMotion origin="layout" path="M 2.29167E-6 -1.11111E-6 L 0.00351 -0.40532 " pathEditMode="relative" rAng="0" ptsTypes="AA">
                                      <p:cBhvr>
                                        <p:cTn id="8" dur="2000" fill="hold"/>
                                        <p:tgtEl>
                                          <p:spTgt spid="13"/>
                                        </p:tgtEl>
                                        <p:attrNameLst>
                                          <p:attrName>ppt_x</p:attrName>
                                          <p:attrName>ppt_y</p:attrName>
                                        </p:attrNameLst>
                                      </p:cBhvr>
                                      <p:rCtr x="169" y="-2027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AD7164-0FEC-4F49-90B4-A97FE309F3DD}"/>
              </a:ext>
            </a:extLst>
          </p:cNvPr>
          <p:cNvSpPr>
            <a:spLocks noGrp="1"/>
          </p:cNvSpPr>
          <p:nvPr>
            <p:ph type="title"/>
          </p:nvPr>
        </p:nvSpPr>
        <p:spPr/>
        <p:txBody>
          <a:bodyPr/>
          <a:lstStyle/>
          <a:p>
            <a:r>
              <a:rPr lang="de-DE" dirty="0"/>
              <a:t>Benutzerführung</a:t>
            </a:r>
            <a:endParaRPr lang="de-DE" dirty="0">
              <a:latin typeface="Calibri" panose="020F0502020204030204" pitchFamily="34" charset="0"/>
              <a:cs typeface="Calibri" panose="020F0502020204030204" pitchFamily="34" charset="0"/>
            </a:endParaRPr>
          </a:p>
        </p:txBody>
      </p:sp>
      <p:sp>
        <p:nvSpPr>
          <p:cNvPr id="3" name="Inhaltsplatzhalter 2">
            <a:extLst>
              <a:ext uri="{FF2B5EF4-FFF2-40B4-BE49-F238E27FC236}">
                <a16:creationId xmlns:a16="http://schemas.microsoft.com/office/drawing/2014/main" id="{EE50FFA2-6FBE-4916-BCEC-95D50646C425}"/>
              </a:ext>
            </a:extLst>
          </p:cNvPr>
          <p:cNvSpPr>
            <a:spLocks noGrp="1"/>
          </p:cNvSpPr>
          <p:nvPr>
            <p:ph idx="1"/>
          </p:nvPr>
        </p:nvSpPr>
        <p:spPr>
          <a:xfrm>
            <a:off x="4455042" y="2336873"/>
            <a:ext cx="5839140" cy="4159620"/>
          </a:xfrm>
        </p:spPr>
        <p:txBody>
          <a:bodyPr>
            <a:normAutofit lnSpcReduction="10000"/>
          </a:bodyPr>
          <a:lstStyle/>
          <a:p>
            <a:pPr marL="0" indent="0">
              <a:buNone/>
            </a:pPr>
            <a:r>
              <a:rPr lang="de-DE" dirty="0"/>
              <a:t>Grafische Benutzeroberfläche, einfache Bedienbarkeit</a:t>
            </a:r>
          </a:p>
          <a:p>
            <a:pPr marL="0" indent="0">
              <a:buNone/>
            </a:pPr>
            <a:endParaRPr lang="de-DE" dirty="0"/>
          </a:p>
          <a:p>
            <a:r>
              <a:rPr lang="de-DE" dirty="0"/>
              <a:t>Grafische Benutzeroberflächen können individuell und auf Wunsch je Benutzergruppe definiert und bereitgestellt werden.</a:t>
            </a:r>
          </a:p>
          <a:p>
            <a:r>
              <a:rPr lang="de-DE" dirty="0"/>
              <a:t>Benutzeroberflächen unterstützen den Self-Service-Gedanken, verringern den Schulungsaufwand, reduzieren Fehlerquellen und können Berührungsängste vermeiden.</a:t>
            </a:r>
          </a:p>
          <a:p>
            <a:endParaRPr lang="de-DE" dirty="0"/>
          </a:p>
        </p:txBody>
      </p:sp>
      <p:sp>
        <p:nvSpPr>
          <p:cNvPr id="4" name="Textplatzhalter 5">
            <a:extLst>
              <a:ext uri="{FF2B5EF4-FFF2-40B4-BE49-F238E27FC236}">
                <a16:creationId xmlns:a16="http://schemas.microsoft.com/office/drawing/2014/main" id="{5C5A4507-0B7C-4692-BED8-C0F9BA9DB226}"/>
              </a:ext>
            </a:extLst>
          </p:cNvPr>
          <p:cNvSpPr txBox="1">
            <a:spLocks/>
          </p:cNvSpPr>
          <p:nvPr/>
        </p:nvSpPr>
        <p:spPr>
          <a:xfrm>
            <a:off x="1137268" y="2762515"/>
            <a:ext cx="4958732" cy="301442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endParaRPr lang="de-DE" sz="2900" dirty="0"/>
          </a:p>
          <a:p>
            <a:endParaRPr lang="de-DE" sz="2900" dirty="0"/>
          </a:p>
          <a:p>
            <a:endParaRPr lang="de-DE" sz="2900" dirty="0"/>
          </a:p>
          <a:p>
            <a:endParaRPr lang="de-DE" sz="2900" dirty="0"/>
          </a:p>
          <a:p>
            <a:endParaRPr lang="de-DE" sz="1600" dirty="0"/>
          </a:p>
        </p:txBody>
      </p:sp>
      <p:pic>
        <p:nvPicPr>
          <p:cNvPr id="5" name="Grafik 4">
            <a:extLst>
              <a:ext uri="{FF2B5EF4-FFF2-40B4-BE49-F238E27FC236}">
                <a16:creationId xmlns:a16="http://schemas.microsoft.com/office/drawing/2014/main" id="{88407169-1C25-4C0E-A757-C9F1CEF1C2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6386" y="4219460"/>
            <a:ext cx="1554867" cy="2327780"/>
          </a:xfrm>
          <a:prstGeom prst="rect">
            <a:avLst/>
          </a:prstGeom>
        </p:spPr>
      </p:pic>
    </p:spTree>
    <p:extLst>
      <p:ext uri="{BB962C8B-B14F-4D97-AF65-F5344CB8AC3E}">
        <p14:creationId xmlns:p14="http://schemas.microsoft.com/office/powerpoint/2010/main" val="2728211961"/>
      </p:ext>
    </p:extLst>
  </p:cSld>
  <p:clrMapOvr>
    <a:masterClrMapping/>
  </p:clrMapOvr>
  <mc:AlternateContent xmlns:mc="http://schemas.openxmlformats.org/markup-compatibility/2006">
    <mc:Choice xmlns:p14="http://schemas.microsoft.com/office/powerpoint/2010/main" Requires="p14">
      <p:transition spd="slow" p14:dur="2000" advClick="0" advTm="7000"/>
    </mc:Choice>
    <mc:Fallback>
      <p:transition spd="slow" advClick="0"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2000" fill="hold"/>
                                        <p:tgtEl>
                                          <p:spTgt spid="5"/>
                                        </p:tgtEl>
                                      </p:cBhvr>
                                      <p:by x="80000" y="80000"/>
                                    </p:animScale>
                                  </p:childTnLst>
                                </p:cTn>
                              </p:par>
                              <p:par>
                                <p:cTn id="7" presetID="42" presetClass="path" presetSubtype="0" accel="50000" decel="50000" fill="hold" nodeType="withEffect">
                                  <p:stCondLst>
                                    <p:cond delay="0"/>
                                  </p:stCondLst>
                                  <p:childTnLst>
                                    <p:animMotion origin="layout" path="M 0.00717 -3.7037E-6 L 0.00704 -0.30509 " pathEditMode="relative" rAng="0" ptsTypes="AA">
                                      <p:cBhvr>
                                        <p:cTn id="8" dur="2000" fill="hold"/>
                                        <p:tgtEl>
                                          <p:spTgt spid="5"/>
                                        </p:tgtEl>
                                        <p:attrNameLst>
                                          <p:attrName>ppt_x</p:attrName>
                                          <p:attrName>ppt_y</p:attrName>
                                        </p:attrNameLst>
                                      </p:cBhvr>
                                      <p:rCtr x="-13" y="-1525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22FEA6-C093-41D9-804B-2D5F6539F0B6}"/>
              </a:ext>
            </a:extLst>
          </p:cNvPr>
          <p:cNvSpPr>
            <a:spLocks noGrp="1"/>
          </p:cNvSpPr>
          <p:nvPr>
            <p:ph type="title"/>
          </p:nvPr>
        </p:nvSpPr>
        <p:spPr/>
        <p:txBody>
          <a:bodyPr/>
          <a:lstStyle/>
          <a:p>
            <a:r>
              <a:rPr lang="de-DE" dirty="0"/>
              <a:t>Zusätzliche Möglichkeiten</a:t>
            </a:r>
          </a:p>
        </p:txBody>
      </p:sp>
      <p:sp>
        <p:nvSpPr>
          <p:cNvPr id="3" name="Inhaltsplatzhalter 2">
            <a:extLst>
              <a:ext uri="{FF2B5EF4-FFF2-40B4-BE49-F238E27FC236}">
                <a16:creationId xmlns:a16="http://schemas.microsoft.com/office/drawing/2014/main" id="{0A4867C3-353D-44FA-8A3E-CAB20FBCBE82}"/>
              </a:ext>
            </a:extLst>
          </p:cNvPr>
          <p:cNvSpPr>
            <a:spLocks noGrp="1"/>
          </p:cNvSpPr>
          <p:nvPr>
            <p:ph idx="1"/>
          </p:nvPr>
        </p:nvSpPr>
        <p:spPr/>
        <p:txBody>
          <a:bodyPr/>
          <a:lstStyle/>
          <a:p>
            <a:r>
              <a:rPr lang="de-DE" dirty="0"/>
              <a:t>Die folgenden Features können in das System integriert werden, sind jedoch nicht Bestandteil des Standards.</a:t>
            </a:r>
          </a:p>
        </p:txBody>
      </p:sp>
    </p:spTree>
    <p:extLst>
      <p:ext uri="{BB962C8B-B14F-4D97-AF65-F5344CB8AC3E}">
        <p14:creationId xmlns:p14="http://schemas.microsoft.com/office/powerpoint/2010/main" val="2782291684"/>
      </p:ext>
    </p:extLst>
  </p:cSld>
  <p:clrMapOvr>
    <a:masterClrMapping/>
  </p:clrMapOvr>
  <mc:AlternateContent xmlns:mc="http://schemas.openxmlformats.org/markup-compatibility/2006">
    <mc:Choice xmlns:p14="http://schemas.microsoft.com/office/powerpoint/2010/main" Requires="p14">
      <p:transition spd="slow" p14:dur="2000" advClick="0" advTm="7000"/>
    </mc:Choice>
    <mc:Fallback>
      <p:transition spd="slow" advClick="0" advTm="7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AD7164-0FEC-4F49-90B4-A97FE309F3DD}"/>
              </a:ext>
            </a:extLst>
          </p:cNvPr>
          <p:cNvSpPr>
            <a:spLocks noGrp="1"/>
          </p:cNvSpPr>
          <p:nvPr>
            <p:ph type="title"/>
          </p:nvPr>
        </p:nvSpPr>
        <p:spPr/>
        <p:txBody>
          <a:bodyPr/>
          <a:lstStyle/>
          <a:p>
            <a:r>
              <a:rPr lang="de-DE" dirty="0">
                <a:latin typeface="Calibri" panose="020F0502020204030204" pitchFamily="34" charset="0"/>
                <a:cs typeface="Calibri" panose="020F0502020204030204" pitchFamily="34" charset="0"/>
              </a:rPr>
              <a:t>Zentrale Datenhaltung</a:t>
            </a:r>
          </a:p>
        </p:txBody>
      </p:sp>
      <p:sp>
        <p:nvSpPr>
          <p:cNvPr id="3" name="Inhaltsplatzhalter 2">
            <a:extLst>
              <a:ext uri="{FF2B5EF4-FFF2-40B4-BE49-F238E27FC236}">
                <a16:creationId xmlns:a16="http://schemas.microsoft.com/office/drawing/2014/main" id="{EE50FFA2-6FBE-4916-BCEC-95D50646C425}"/>
              </a:ext>
            </a:extLst>
          </p:cNvPr>
          <p:cNvSpPr>
            <a:spLocks noGrp="1"/>
          </p:cNvSpPr>
          <p:nvPr>
            <p:ph idx="1"/>
          </p:nvPr>
        </p:nvSpPr>
        <p:spPr>
          <a:xfrm>
            <a:off x="4455042" y="2336873"/>
            <a:ext cx="5839140" cy="4159620"/>
          </a:xfrm>
        </p:spPr>
        <p:txBody>
          <a:bodyPr>
            <a:normAutofit/>
          </a:bodyPr>
          <a:lstStyle/>
          <a:p>
            <a:pPr marL="0" indent="0">
              <a:buNone/>
            </a:pPr>
            <a:r>
              <a:rPr lang="de-DE" dirty="0">
                <a:latin typeface="Calibri" panose="020F0502020204030204" pitchFamily="34" charset="0"/>
                <a:cs typeface="Calibri" panose="020F0502020204030204" pitchFamily="34" charset="0"/>
              </a:rPr>
              <a:t>Daten aus allen Vorsystemen und Datenquellen werden im System vereint.</a:t>
            </a:r>
            <a:br>
              <a:rPr lang="de-DE" dirty="0">
                <a:latin typeface="Calibri" panose="020F0502020204030204" pitchFamily="34" charset="0"/>
                <a:cs typeface="Calibri" panose="020F0502020204030204" pitchFamily="34" charset="0"/>
              </a:rPr>
            </a:br>
            <a:endParaRPr lang="de-DE" dirty="0">
              <a:latin typeface="Calibri" panose="020F0502020204030204" pitchFamily="34" charset="0"/>
              <a:cs typeface="Calibri" panose="020F0502020204030204" pitchFamily="34" charset="0"/>
            </a:endParaRPr>
          </a:p>
          <a:p>
            <a:r>
              <a:rPr lang="de-DE" dirty="0"/>
              <a:t>Es gibt den Single Point </a:t>
            </a:r>
            <a:r>
              <a:rPr lang="de-DE" dirty="0" err="1"/>
              <a:t>of</a:t>
            </a:r>
            <a:r>
              <a:rPr lang="de-DE" dirty="0"/>
              <a:t> Truth – das System kann Daten aus verschiedenen Systemen automatisch zusammenführen. </a:t>
            </a:r>
          </a:p>
          <a:p>
            <a:r>
              <a:rPr lang="de-DE" dirty="0">
                <a:latin typeface="Calibri" panose="020F0502020204030204" pitchFamily="34" charset="0"/>
                <a:cs typeface="Calibri" panose="020F0502020204030204" pitchFamily="34" charset="0"/>
              </a:rPr>
              <a:t>Die Strukturen werden übernommen bzw. durch Importe neuer Daten ergänzt.</a:t>
            </a:r>
          </a:p>
          <a:p>
            <a:r>
              <a:rPr lang="de-DE" dirty="0"/>
              <a:t>Die Daten sind durchweg konsistent.</a:t>
            </a:r>
            <a:endParaRPr lang="de-DE" dirty="0">
              <a:latin typeface="Calibri" panose="020F0502020204030204" pitchFamily="34" charset="0"/>
              <a:cs typeface="Calibri" panose="020F0502020204030204" pitchFamily="34" charset="0"/>
            </a:endParaRPr>
          </a:p>
          <a:p>
            <a:endParaRPr lang="de-DE" dirty="0">
              <a:latin typeface="Calibri" panose="020F0502020204030204" pitchFamily="34" charset="0"/>
              <a:cs typeface="Calibri" panose="020F0502020204030204" pitchFamily="34" charset="0"/>
            </a:endParaRPr>
          </a:p>
          <a:p>
            <a:endParaRPr lang="de-DE" dirty="0"/>
          </a:p>
        </p:txBody>
      </p:sp>
      <p:sp>
        <p:nvSpPr>
          <p:cNvPr id="4" name="Textplatzhalter 5">
            <a:extLst>
              <a:ext uri="{FF2B5EF4-FFF2-40B4-BE49-F238E27FC236}">
                <a16:creationId xmlns:a16="http://schemas.microsoft.com/office/drawing/2014/main" id="{5C5A4507-0B7C-4692-BED8-C0F9BA9DB226}"/>
              </a:ext>
            </a:extLst>
          </p:cNvPr>
          <p:cNvSpPr txBox="1">
            <a:spLocks/>
          </p:cNvSpPr>
          <p:nvPr/>
        </p:nvSpPr>
        <p:spPr>
          <a:xfrm>
            <a:off x="1137268" y="2762515"/>
            <a:ext cx="4958732" cy="301442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endParaRPr lang="de-DE" sz="2900" dirty="0"/>
          </a:p>
          <a:p>
            <a:endParaRPr lang="de-DE" sz="2900" dirty="0"/>
          </a:p>
          <a:p>
            <a:endParaRPr lang="de-DE" sz="2900" dirty="0"/>
          </a:p>
          <a:p>
            <a:endParaRPr lang="de-DE" sz="2900" dirty="0"/>
          </a:p>
          <a:p>
            <a:endParaRPr lang="de-DE" sz="1600" dirty="0"/>
          </a:p>
        </p:txBody>
      </p:sp>
      <p:grpSp>
        <p:nvGrpSpPr>
          <p:cNvPr id="11" name="Gruppieren 10">
            <a:extLst>
              <a:ext uri="{FF2B5EF4-FFF2-40B4-BE49-F238E27FC236}">
                <a16:creationId xmlns:a16="http://schemas.microsoft.com/office/drawing/2014/main" id="{B429360C-7E59-4E4F-95D7-609D861ADDD3}"/>
              </a:ext>
            </a:extLst>
          </p:cNvPr>
          <p:cNvGrpSpPr/>
          <p:nvPr/>
        </p:nvGrpSpPr>
        <p:grpSpPr>
          <a:xfrm>
            <a:off x="1297743" y="4657061"/>
            <a:ext cx="1721904" cy="1545526"/>
            <a:chOff x="1696589" y="915921"/>
            <a:chExt cx="1200150" cy="1155959"/>
          </a:xfrm>
        </p:grpSpPr>
        <p:sp>
          <p:nvSpPr>
            <p:cNvPr id="12" name="Würfel 11">
              <a:extLst>
                <a:ext uri="{FF2B5EF4-FFF2-40B4-BE49-F238E27FC236}">
                  <a16:creationId xmlns:a16="http://schemas.microsoft.com/office/drawing/2014/main" id="{D5BE74EB-1516-4CAE-9905-E5E781272206}"/>
                </a:ext>
              </a:extLst>
            </p:cNvPr>
            <p:cNvSpPr/>
            <p:nvPr/>
          </p:nvSpPr>
          <p:spPr>
            <a:xfrm>
              <a:off x="1696589" y="915921"/>
              <a:ext cx="1200150" cy="1155959"/>
            </a:xfrm>
            <a:prstGeom prst="cube">
              <a:avLst/>
            </a:prstGeom>
            <a:solidFill>
              <a:srgbClr val="0A77B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3" name="Grafik 12" descr="Marke Häkchen">
              <a:extLst>
                <a:ext uri="{FF2B5EF4-FFF2-40B4-BE49-F238E27FC236}">
                  <a16:creationId xmlns:a16="http://schemas.microsoft.com/office/drawing/2014/main" id="{41B88E0A-A06D-4802-9B68-83D63678A02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19449" y="1234439"/>
              <a:ext cx="837441" cy="837441"/>
            </a:xfrm>
            <a:prstGeom prst="rect">
              <a:avLst/>
            </a:prstGeom>
          </p:spPr>
        </p:pic>
      </p:grpSp>
    </p:spTree>
    <p:extLst>
      <p:ext uri="{BB962C8B-B14F-4D97-AF65-F5344CB8AC3E}">
        <p14:creationId xmlns:p14="http://schemas.microsoft.com/office/powerpoint/2010/main" val="76537879"/>
      </p:ext>
    </p:extLst>
  </p:cSld>
  <p:clrMapOvr>
    <a:masterClrMapping/>
  </p:clrMapOvr>
  <mc:AlternateContent xmlns:mc="http://schemas.openxmlformats.org/markup-compatibility/2006">
    <mc:Choice xmlns:p14="http://schemas.microsoft.com/office/powerpoint/2010/main" Requires="p14">
      <p:transition spd="slow" p14:dur="2000" advClick="0" advTm="7000"/>
    </mc:Choice>
    <mc:Fallback>
      <p:transition spd="slow" advClick="0"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2000" fill="hold"/>
                                        <p:tgtEl>
                                          <p:spTgt spid="11"/>
                                        </p:tgtEl>
                                      </p:cBhvr>
                                      <p:by x="80000" y="80000"/>
                                    </p:animScale>
                                  </p:childTnLst>
                                </p:cTn>
                              </p:par>
                              <p:par>
                                <p:cTn id="7" presetID="42" presetClass="path" presetSubtype="0" accel="50000" decel="50000" fill="hold" nodeType="withEffect">
                                  <p:stCondLst>
                                    <p:cond delay="0"/>
                                  </p:stCondLst>
                                  <p:childTnLst>
                                    <p:animMotion origin="layout" path="M -0.00091 3.33333E-6 L -0.00221 -0.34144 " pathEditMode="relative" rAng="0" ptsTypes="AA">
                                      <p:cBhvr>
                                        <p:cTn id="8" dur="2000" fill="hold"/>
                                        <p:tgtEl>
                                          <p:spTgt spid="11"/>
                                        </p:tgtEl>
                                        <p:attrNameLst>
                                          <p:attrName>ppt_x</p:attrName>
                                          <p:attrName>ppt_y</p:attrName>
                                        </p:attrNameLst>
                                      </p:cBhvr>
                                      <p:rCtr x="-65" y="-1708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AD7164-0FEC-4F49-90B4-A97FE309F3DD}"/>
              </a:ext>
            </a:extLst>
          </p:cNvPr>
          <p:cNvSpPr>
            <a:spLocks noGrp="1"/>
          </p:cNvSpPr>
          <p:nvPr>
            <p:ph type="title"/>
          </p:nvPr>
        </p:nvSpPr>
        <p:spPr/>
        <p:txBody>
          <a:bodyPr/>
          <a:lstStyle/>
          <a:p>
            <a:r>
              <a:rPr lang="de-DE" dirty="0"/>
              <a:t>Mailversand</a:t>
            </a:r>
            <a:endParaRPr lang="de-DE" dirty="0">
              <a:latin typeface="Calibri" panose="020F0502020204030204" pitchFamily="34" charset="0"/>
              <a:cs typeface="Calibri" panose="020F0502020204030204" pitchFamily="34" charset="0"/>
            </a:endParaRPr>
          </a:p>
        </p:txBody>
      </p:sp>
      <p:sp>
        <p:nvSpPr>
          <p:cNvPr id="3" name="Inhaltsplatzhalter 2">
            <a:extLst>
              <a:ext uri="{FF2B5EF4-FFF2-40B4-BE49-F238E27FC236}">
                <a16:creationId xmlns:a16="http://schemas.microsoft.com/office/drawing/2014/main" id="{EE50FFA2-6FBE-4916-BCEC-95D50646C425}"/>
              </a:ext>
            </a:extLst>
          </p:cNvPr>
          <p:cNvSpPr>
            <a:spLocks noGrp="1"/>
          </p:cNvSpPr>
          <p:nvPr>
            <p:ph idx="1"/>
          </p:nvPr>
        </p:nvSpPr>
        <p:spPr>
          <a:xfrm>
            <a:off x="4455042" y="2336873"/>
            <a:ext cx="5839140" cy="4159620"/>
          </a:xfrm>
        </p:spPr>
        <p:txBody>
          <a:bodyPr>
            <a:normAutofit lnSpcReduction="10000"/>
          </a:bodyPr>
          <a:lstStyle/>
          <a:p>
            <a:pPr marL="0" indent="0">
              <a:buNone/>
            </a:pPr>
            <a:r>
              <a:rPr lang="de-DE" dirty="0"/>
              <a:t>Information/Erinnerung zu bestimmten Aufgaben/ Ereignissen automatisch per Mail.</a:t>
            </a:r>
          </a:p>
          <a:p>
            <a:pPr marL="0" indent="0">
              <a:buNone/>
            </a:pPr>
            <a:endParaRPr lang="de-DE" dirty="0"/>
          </a:p>
          <a:p>
            <a:r>
              <a:rPr lang="de-DE" dirty="0"/>
              <a:t>Ein Mailversand ist dann sinnvoll, wenn ein nachfolgender Planungsbeteiligter über den Abschluss einer Planungsaktion seines Vorgängers automatisch informiert werden soll.</a:t>
            </a:r>
          </a:p>
          <a:p>
            <a:r>
              <a:rPr lang="de-DE" dirty="0"/>
              <a:t>Ebenso kann zu einem bestimmten Zeitpunkt eine Mail an alle bisher säumigen versandt werden, die an die anstehende Planungsaufgabe erinnert.</a:t>
            </a:r>
          </a:p>
          <a:p>
            <a:endParaRPr lang="de-DE" dirty="0"/>
          </a:p>
        </p:txBody>
      </p:sp>
      <p:sp>
        <p:nvSpPr>
          <p:cNvPr id="4" name="Textplatzhalter 5">
            <a:extLst>
              <a:ext uri="{FF2B5EF4-FFF2-40B4-BE49-F238E27FC236}">
                <a16:creationId xmlns:a16="http://schemas.microsoft.com/office/drawing/2014/main" id="{5C5A4507-0B7C-4692-BED8-C0F9BA9DB226}"/>
              </a:ext>
            </a:extLst>
          </p:cNvPr>
          <p:cNvSpPr txBox="1">
            <a:spLocks/>
          </p:cNvSpPr>
          <p:nvPr/>
        </p:nvSpPr>
        <p:spPr>
          <a:xfrm>
            <a:off x="1137268" y="2762515"/>
            <a:ext cx="4958732" cy="301442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endParaRPr lang="de-DE" sz="2900" dirty="0"/>
          </a:p>
          <a:p>
            <a:endParaRPr lang="de-DE" sz="2900" dirty="0"/>
          </a:p>
          <a:p>
            <a:endParaRPr lang="de-DE" sz="2900" dirty="0"/>
          </a:p>
          <a:p>
            <a:endParaRPr lang="de-DE" sz="2900" dirty="0"/>
          </a:p>
          <a:p>
            <a:endParaRPr lang="de-DE" sz="1600" dirty="0"/>
          </a:p>
        </p:txBody>
      </p:sp>
      <p:pic>
        <p:nvPicPr>
          <p:cNvPr id="5" name="Grafik 4">
            <a:extLst>
              <a:ext uri="{FF2B5EF4-FFF2-40B4-BE49-F238E27FC236}">
                <a16:creationId xmlns:a16="http://schemas.microsoft.com/office/drawing/2014/main" id="{963BDB50-C0D0-4C39-BAA8-F271B5036B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860" y="4841876"/>
            <a:ext cx="3365536" cy="1446137"/>
          </a:xfrm>
          <a:prstGeom prst="rect">
            <a:avLst/>
          </a:prstGeom>
        </p:spPr>
      </p:pic>
    </p:spTree>
    <p:extLst>
      <p:ext uri="{BB962C8B-B14F-4D97-AF65-F5344CB8AC3E}">
        <p14:creationId xmlns:p14="http://schemas.microsoft.com/office/powerpoint/2010/main" val="1892991308"/>
      </p:ext>
    </p:extLst>
  </p:cSld>
  <p:clrMapOvr>
    <a:masterClrMapping/>
  </p:clrMapOvr>
  <mc:AlternateContent xmlns:mc="http://schemas.openxmlformats.org/markup-compatibility/2006">
    <mc:Choice xmlns:p14="http://schemas.microsoft.com/office/powerpoint/2010/main" Requires="p14">
      <p:transition spd="slow" p14:dur="2000" advClick="0" advTm="7000"/>
    </mc:Choice>
    <mc:Fallback>
      <p:transition spd="slow" advClick="0"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2000" fill="hold"/>
                                        <p:tgtEl>
                                          <p:spTgt spid="5"/>
                                        </p:tgtEl>
                                      </p:cBhvr>
                                      <p:by x="80000" y="80000"/>
                                    </p:animScale>
                                  </p:childTnLst>
                                </p:cTn>
                              </p:par>
                              <p:par>
                                <p:cTn id="7" presetID="42" presetClass="path" presetSubtype="0" accel="50000" decel="50000" fill="hold" nodeType="withEffect">
                                  <p:stCondLst>
                                    <p:cond delay="0"/>
                                  </p:stCondLst>
                                  <p:childTnLst>
                                    <p:animMotion origin="layout" path="M -4.58333E-6 -2.59259E-6 L -0.00351 -0.34537 " pathEditMode="relative" rAng="0" ptsTypes="AA">
                                      <p:cBhvr>
                                        <p:cTn id="8" dur="2000" fill="hold"/>
                                        <p:tgtEl>
                                          <p:spTgt spid="5"/>
                                        </p:tgtEl>
                                        <p:attrNameLst>
                                          <p:attrName>ppt_x</p:attrName>
                                          <p:attrName>ppt_y</p:attrName>
                                        </p:attrNameLst>
                                      </p:cBhvr>
                                      <p:rCtr x="-182" y="-172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AD7164-0FEC-4F49-90B4-A97FE309F3DD}"/>
              </a:ext>
            </a:extLst>
          </p:cNvPr>
          <p:cNvSpPr>
            <a:spLocks noGrp="1"/>
          </p:cNvSpPr>
          <p:nvPr>
            <p:ph type="title"/>
          </p:nvPr>
        </p:nvSpPr>
        <p:spPr/>
        <p:txBody>
          <a:bodyPr/>
          <a:lstStyle/>
          <a:p>
            <a:r>
              <a:rPr lang="de-DE" dirty="0"/>
              <a:t>Werttreiber</a:t>
            </a:r>
            <a:endParaRPr lang="de-DE" dirty="0">
              <a:latin typeface="Calibri" panose="020F0502020204030204" pitchFamily="34" charset="0"/>
              <a:cs typeface="Calibri" panose="020F0502020204030204" pitchFamily="34" charset="0"/>
            </a:endParaRPr>
          </a:p>
        </p:txBody>
      </p:sp>
      <p:sp>
        <p:nvSpPr>
          <p:cNvPr id="3" name="Inhaltsplatzhalter 2">
            <a:extLst>
              <a:ext uri="{FF2B5EF4-FFF2-40B4-BE49-F238E27FC236}">
                <a16:creationId xmlns:a16="http://schemas.microsoft.com/office/drawing/2014/main" id="{EE50FFA2-6FBE-4916-BCEC-95D50646C425}"/>
              </a:ext>
            </a:extLst>
          </p:cNvPr>
          <p:cNvSpPr>
            <a:spLocks noGrp="1"/>
          </p:cNvSpPr>
          <p:nvPr>
            <p:ph idx="1"/>
          </p:nvPr>
        </p:nvSpPr>
        <p:spPr>
          <a:xfrm>
            <a:off x="4455042" y="2336873"/>
            <a:ext cx="5839140" cy="4159620"/>
          </a:xfrm>
        </p:spPr>
        <p:txBody>
          <a:bodyPr>
            <a:normAutofit/>
          </a:bodyPr>
          <a:lstStyle/>
          <a:p>
            <a:pPr marL="0" indent="0">
              <a:buNone/>
            </a:pPr>
            <a:r>
              <a:rPr lang="de-DE" dirty="0"/>
              <a:t>Darstellung von Abhängigkeiten in der Planung</a:t>
            </a:r>
          </a:p>
          <a:p>
            <a:pPr marL="0" indent="0">
              <a:buNone/>
            </a:pPr>
            <a:endParaRPr lang="de-DE" dirty="0"/>
          </a:p>
          <a:p>
            <a:r>
              <a:rPr lang="de-DE" dirty="0"/>
              <a:t>Eine grafische Darstellung von Wertreibern und ihrer Wirkung quantitativ ist möglich.</a:t>
            </a:r>
          </a:p>
          <a:p>
            <a:r>
              <a:rPr lang="de-DE" dirty="0"/>
              <a:t>Eine solche Darstellung vereinfacht die Arbeit mit den Stellhebeln sowie Simulationen.</a:t>
            </a:r>
          </a:p>
          <a:p>
            <a:endParaRPr lang="de-DE" dirty="0"/>
          </a:p>
        </p:txBody>
      </p:sp>
      <p:sp>
        <p:nvSpPr>
          <p:cNvPr id="4" name="Textplatzhalter 5">
            <a:extLst>
              <a:ext uri="{FF2B5EF4-FFF2-40B4-BE49-F238E27FC236}">
                <a16:creationId xmlns:a16="http://schemas.microsoft.com/office/drawing/2014/main" id="{5C5A4507-0B7C-4692-BED8-C0F9BA9DB226}"/>
              </a:ext>
            </a:extLst>
          </p:cNvPr>
          <p:cNvSpPr txBox="1">
            <a:spLocks/>
          </p:cNvSpPr>
          <p:nvPr/>
        </p:nvSpPr>
        <p:spPr>
          <a:xfrm>
            <a:off x="1137268" y="2762515"/>
            <a:ext cx="4958732" cy="301442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endParaRPr lang="de-DE" sz="2900" dirty="0"/>
          </a:p>
          <a:p>
            <a:endParaRPr lang="de-DE" sz="2900" dirty="0"/>
          </a:p>
          <a:p>
            <a:endParaRPr lang="de-DE" sz="2900" dirty="0"/>
          </a:p>
          <a:p>
            <a:endParaRPr lang="de-DE" sz="2900" dirty="0"/>
          </a:p>
          <a:p>
            <a:endParaRPr lang="de-DE" sz="1600" dirty="0"/>
          </a:p>
        </p:txBody>
      </p:sp>
      <p:pic>
        <p:nvPicPr>
          <p:cNvPr id="5" name="Grafik 4">
            <a:extLst>
              <a:ext uri="{FF2B5EF4-FFF2-40B4-BE49-F238E27FC236}">
                <a16:creationId xmlns:a16="http://schemas.microsoft.com/office/drawing/2014/main" id="{14FC6D68-3A9D-4DE3-A510-43DEEB7020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4472" y="4711049"/>
            <a:ext cx="3419071" cy="1637779"/>
          </a:xfrm>
          <a:prstGeom prst="rect">
            <a:avLst/>
          </a:prstGeom>
        </p:spPr>
      </p:pic>
    </p:spTree>
    <p:extLst>
      <p:ext uri="{BB962C8B-B14F-4D97-AF65-F5344CB8AC3E}">
        <p14:creationId xmlns:p14="http://schemas.microsoft.com/office/powerpoint/2010/main" val="274144781"/>
      </p:ext>
    </p:extLst>
  </p:cSld>
  <p:clrMapOvr>
    <a:masterClrMapping/>
  </p:clrMapOvr>
  <mc:AlternateContent xmlns:mc="http://schemas.openxmlformats.org/markup-compatibility/2006">
    <mc:Choice xmlns:p14="http://schemas.microsoft.com/office/powerpoint/2010/main" Requires="p14">
      <p:transition spd="slow" p14:dur="2000" advClick="0" advTm="7000"/>
    </mc:Choice>
    <mc:Fallback>
      <p:transition spd="slow" advClick="0"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2000" fill="hold"/>
                                        <p:tgtEl>
                                          <p:spTgt spid="5"/>
                                        </p:tgtEl>
                                      </p:cBhvr>
                                      <p:by x="80000" y="80000"/>
                                    </p:animScale>
                                  </p:childTnLst>
                                </p:cTn>
                              </p:par>
                              <p:par>
                                <p:cTn id="7" presetID="42" presetClass="path" presetSubtype="0" accel="50000" decel="50000" fill="hold" nodeType="withEffect">
                                  <p:stCondLst>
                                    <p:cond delay="0"/>
                                  </p:stCondLst>
                                  <p:childTnLst>
                                    <p:animMotion origin="layout" path="M -3.125E-6 0 L -0.00156 -0.34028 " pathEditMode="relative" rAng="0" ptsTypes="AA">
                                      <p:cBhvr>
                                        <p:cTn id="8" dur="2000" fill="hold"/>
                                        <p:tgtEl>
                                          <p:spTgt spid="5"/>
                                        </p:tgtEl>
                                        <p:attrNameLst>
                                          <p:attrName>ppt_x</p:attrName>
                                          <p:attrName>ppt_y</p:attrName>
                                        </p:attrNameLst>
                                      </p:cBhvr>
                                      <p:rCtr x="-78" y="-1701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AD7164-0FEC-4F49-90B4-A97FE309F3DD}"/>
              </a:ext>
            </a:extLst>
          </p:cNvPr>
          <p:cNvSpPr>
            <a:spLocks noGrp="1"/>
          </p:cNvSpPr>
          <p:nvPr>
            <p:ph type="title"/>
          </p:nvPr>
        </p:nvSpPr>
        <p:spPr/>
        <p:txBody>
          <a:bodyPr/>
          <a:lstStyle/>
          <a:p>
            <a:r>
              <a:rPr lang="de-DE" dirty="0"/>
              <a:t>Währungen</a:t>
            </a:r>
            <a:endParaRPr lang="de-DE" dirty="0">
              <a:latin typeface="Calibri" panose="020F0502020204030204" pitchFamily="34" charset="0"/>
              <a:cs typeface="Calibri" panose="020F0502020204030204" pitchFamily="34" charset="0"/>
            </a:endParaRPr>
          </a:p>
        </p:txBody>
      </p:sp>
      <p:sp>
        <p:nvSpPr>
          <p:cNvPr id="3" name="Inhaltsplatzhalter 2">
            <a:extLst>
              <a:ext uri="{FF2B5EF4-FFF2-40B4-BE49-F238E27FC236}">
                <a16:creationId xmlns:a16="http://schemas.microsoft.com/office/drawing/2014/main" id="{EE50FFA2-6FBE-4916-BCEC-95D50646C425}"/>
              </a:ext>
            </a:extLst>
          </p:cNvPr>
          <p:cNvSpPr>
            <a:spLocks noGrp="1"/>
          </p:cNvSpPr>
          <p:nvPr>
            <p:ph idx="1"/>
          </p:nvPr>
        </p:nvSpPr>
        <p:spPr>
          <a:xfrm>
            <a:off x="4455042" y="2336873"/>
            <a:ext cx="5839140" cy="4159620"/>
          </a:xfrm>
        </p:spPr>
        <p:txBody>
          <a:bodyPr>
            <a:normAutofit fontScale="92500" lnSpcReduction="10000"/>
          </a:bodyPr>
          <a:lstStyle/>
          <a:p>
            <a:pPr marL="0" indent="0">
              <a:buNone/>
            </a:pPr>
            <a:r>
              <a:rPr lang="de-DE" dirty="0"/>
              <a:t>Zusammenführung von verschiedenen Währungen</a:t>
            </a:r>
          </a:p>
          <a:p>
            <a:pPr marL="0" indent="0">
              <a:buNone/>
            </a:pPr>
            <a:endParaRPr lang="de-DE" dirty="0"/>
          </a:p>
          <a:p>
            <a:r>
              <a:rPr lang="de-DE" dirty="0"/>
              <a:t>Auf Wunsch können verschiedene Währungen ins System eingespielt, vorgehalten und umgerechnet werden.</a:t>
            </a:r>
          </a:p>
          <a:p>
            <a:r>
              <a:rPr lang="de-DE" dirty="0"/>
              <a:t>Tagesaktuelle Währungskurse können automatisch aus einer Internetquelle ausgelesen werden.</a:t>
            </a:r>
          </a:p>
          <a:p>
            <a:r>
              <a:rPr lang="de-DE" dirty="0"/>
              <a:t>Umrechnungen sind sowohl in die Konzernwährung als auch in jede beliebige andere Währung möglich.</a:t>
            </a:r>
          </a:p>
          <a:p>
            <a:endParaRPr lang="de-DE" dirty="0"/>
          </a:p>
        </p:txBody>
      </p:sp>
      <p:sp>
        <p:nvSpPr>
          <p:cNvPr id="4" name="Textplatzhalter 5">
            <a:extLst>
              <a:ext uri="{FF2B5EF4-FFF2-40B4-BE49-F238E27FC236}">
                <a16:creationId xmlns:a16="http://schemas.microsoft.com/office/drawing/2014/main" id="{5C5A4507-0B7C-4692-BED8-C0F9BA9DB226}"/>
              </a:ext>
            </a:extLst>
          </p:cNvPr>
          <p:cNvSpPr txBox="1">
            <a:spLocks/>
          </p:cNvSpPr>
          <p:nvPr/>
        </p:nvSpPr>
        <p:spPr>
          <a:xfrm>
            <a:off x="1137268" y="2762515"/>
            <a:ext cx="4958732" cy="301442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endParaRPr lang="de-DE" sz="2900" dirty="0"/>
          </a:p>
          <a:p>
            <a:endParaRPr lang="de-DE" sz="2900" dirty="0"/>
          </a:p>
          <a:p>
            <a:endParaRPr lang="de-DE" sz="2900" dirty="0"/>
          </a:p>
          <a:p>
            <a:endParaRPr lang="de-DE" sz="2900" dirty="0"/>
          </a:p>
          <a:p>
            <a:endParaRPr lang="de-DE" sz="1600" dirty="0"/>
          </a:p>
        </p:txBody>
      </p:sp>
      <p:pic>
        <p:nvPicPr>
          <p:cNvPr id="5" name="Grafik 4">
            <a:extLst>
              <a:ext uri="{FF2B5EF4-FFF2-40B4-BE49-F238E27FC236}">
                <a16:creationId xmlns:a16="http://schemas.microsoft.com/office/drawing/2014/main" id="{C0582194-D963-4435-82BE-04080B705C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2623" y="3832803"/>
            <a:ext cx="2419839" cy="2663690"/>
          </a:xfrm>
          <a:prstGeom prst="rect">
            <a:avLst/>
          </a:prstGeom>
        </p:spPr>
      </p:pic>
    </p:spTree>
    <p:extLst>
      <p:ext uri="{BB962C8B-B14F-4D97-AF65-F5344CB8AC3E}">
        <p14:creationId xmlns:p14="http://schemas.microsoft.com/office/powerpoint/2010/main" val="263544943"/>
      </p:ext>
    </p:extLst>
  </p:cSld>
  <p:clrMapOvr>
    <a:masterClrMapping/>
  </p:clrMapOvr>
  <mc:AlternateContent xmlns:mc="http://schemas.openxmlformats.org/markup-compatibility/2006">
    <mc:Choice xmlns:p14="http://schemas.microsoft.com/office/powerpoint/2010/main" Requires="p14">
      <p:transition spd="slow" p14:dur="2000" advClick="0" advTm="7000"/>
    </mc:Choice>
    <mc:Fallback>
      <p:transition spd="slow" advClick="0"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2000" fill="hold"/>
                                        <p:tgtEl>
                                          <p:spTgt spid="5"/>
                                        </p:tgtEl>
                                      </p:cBhvr>
                                      <p:by x="80000" y="80000"/>
                                    </p:animScale>
                                  </p:childTnLst>
                                </p:cTn>
                              </p:par>
                              <p:par>
                                <p:cTn id="7" presetID="42" presetClass="path" presetSubtype="0" accel="50000" decel="50000" fill="hold" nodeType="withEffect">
                                  <p:stCondLst>
                                    <p:cond delay="0"/>
                                  </p:stCondLst>
                                  <p:childTnLst>
                                    <p:animMotion origin="layout" path="M 3.125E-6 7.40741E-7 L 0.00065 -0.25301 " pathEditMode="relative" rAng="0" ptsTypes="AA">
                                      <p:cBhvr>
                                        <p:cTn id="8" dur="2000" fill="hold"/>
                                        <p:tgtEl>
                                          <p:spTgt spid="5"/>
                                        </p:tgtEl>
                                        <p:attrNameLst>
                                          <p:attrName>ppt_x</p:attrName>
                                          <p:attrName>ppt_y</p:attrName>
                                        </p:attrNameLst>
                                      </p:cBhvr>
                                      <p:rCtr x="26" y="-1266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AD7164-0FEC-4F49-90B4-A97FE309F3DD}"/>
              </a:ext>
            </a:extLst>
          </p:cNvPr>
          <p:cNvSpPr>
            <a:spLocks noGrp="1"/>
          </p:cNvSpPr>
          <p:nvPr>
            <p:ph type="title"/>
          </p:nvPr>
        </p:nvSpPr>
        <p:spPr/>
        <p:txBody>
          <a:bodyPr/>
          <a:lstStyle/>
          <a:p>
            <a:r>
              <a:rPr lang="de-DE" dirty="0"/>
              <a:t>Mehrsprachigkeit</a:t>
            </a:r>
            <a:endParaRPr lang="de-DE" dirty="0">
              <a:latin typeface="Calibri" panose="020F0502020204030204" pitchFamily="34" charset="0"/>
              <a:cs typeface="Calibri" panose="020F0502020204030204" pitchFamily="34" charset="0"/>
            </a:endParaRPr>
          </a:p>
        </p:txBody>
      </p:sp>
      <p:sp>
        <p:nvSpPr>
          <p:cNvPr id="3" name="Inhaltsplatzhalter 2">
            <a:extLst>
              <a:ext uri="{FF2B5EF4-FFF2-40B4-BE49-F238E27FC236}">
                <a16:creationId xmlns:a16="http://schemas.microsoft.com/office/drawing/2014/main" id="{EE50FFA2-6FBE-4916-BCEC-95D50646C425}"/>
              </a:ext>
            </a:extLst>
          </p:cNvPr>
          <p:cNvSpPr>
            <a:spLocks noGrp="1"/>
          </p:cNvSpPr>
          <p:nvPr>
            <p:ph idx="1"/>
          </p:nvPr>
        </p:nvSpPr>
        <p:spPr>
          <a:xfrm>
            <a:off x="4455042" y="2336873"/>
            <a:ext cx="5839140" cy="4159620"/>
          </a:xfrm>
        </p:spPr>
        <p:txBody>
          <a:bodyPr>
            <a:normAutofit fontScale="92500" lnSpcReduction="10000"/>
          </a:bodyPr>
          <a:lstStyle/>
          <a:p>
            <a:pPr marL="0" indent="0">
              <a:buNone/>
            </a:pPr>
            <a:r>
              <a:rPr lang="de-DE" dirty="0"/>
              <a:t>Das System kann in mehreren Sprachen angelegt werden</a:t>
            </a:r>
          </a:p>
          <a:p>
            <a:pPr marL="0" indent="0">
              <a:buNone/>
            </a:pPr>
            <a:endParaRPr lang="de-DE" dirty="0"/>
          </a:p>
          <a:p>
            <a:r>
              <a:rPr lang="de-DE" dirty="0"/>
              <a:t>Die Mehrsprachigkeit setzt voraus, dass alle Elementbezeichnungen wie z.B. Konten- oder Produktnamen möglichst aus den Vorsystemen mitgeliefert, alle Berichtstitel etc. einmalig in jeder Sprache gepflegt werden.</a:t>
            </a:r>
          </a:p>
          <a:p>
            <a:r>
              <a:rPr lang="de-DE" dirty="0"/>
              <a:t>Alternativ – wenn das so nicht möglich ist – muss eine permanente Pflege der Sprach-Mappings manuell erfolgen.</a:t>
            </a:r>
          </a:p>
          <a:p>
            <a:r>
              <a:rPr lang="de-DE" dirty="0"/>
              <a:t>Jeder User sieht dann alle Berichte in seiner Sprache.</a:t>
            </a:r>
          </a:p>
          <a:p>
            <a:endParaRPr lang="de-DE" dirty="0"/>
          </a:p>
        </p:txBody>
      </p:sp>
      <p:sp>
        <p:nvSpPr>
          <p:cNvPr id="4" name="Textplatzhalter 5">
            <a:extLst>
              <a:ext uri="{FF2B5EF4-FFF2-40B4-BE49-F238E27FC236}">
                <a16:creationId xmlns:a16="http://schemas.microsoft.com/office/drawing/2014/main" id="{5C5A4507-0B7C-4692-BED8-C0F9BA9DB226}"/>
              </a:ext>
            </a:extLst>
          </p:cNvPr>
          <p:cNvSpPr txBox="1">
            <a:spLocks/>
          </p:cNvSpPr>
          <p:nvPr/>
        </p:nvSpPr>
        <p:spPr>
          <a:xfrm>
            <a:off x="1137268" y="2762515"/>
            <a:ext cx="4958732" cy="301442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endParaRPr lang="de-DE" sz="2900" dirty="0"/>
          </a:p>
          <a:p>
            <a:endParaRPr lang="de-DE" sz="2900" dirty="0"/>
          </a:p>
          <a:p>
            <a:endParaRPr lang="de-DE" sz="2900" dirty="0"/>
          </a:p>
          <a:p>
            <a:endParaRPr lang="de-DE" sz="2900" dirty="0"/>
          </a:p>
          <a:p>
            <a:endParaRPr lang="de-DE" sz="1600" dirty="0"/>
          </a:p>
        </p:txBody>
      </p:sp>
      <p:pic>
        <p:nvPicPr>
          <p:cNvPr id="5" name="Grafik 4">
            <a:extLst>
              <a:ext uri="{FF2B5EF4-FFF2-40B4-BE49-F238E27FC236}">
                <a16:creationId xmlns:a16="http://schemas.microsoft.com/office/drawing/2014/main" id="{0AF1B7C4-5C54-408F-B443-D24991DBCE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0189" y="4509336"/>
            <a:ext cx="2364644" cy="2195957"/>
          </a:xfrm>
          <a:prstGeom prst="rect">
            <a:avLst/>
          </a:prstGeom>
        </p:spPr>
      </p:pic>
    </p:spTree>
    <p:extLst>
      <p:ext uri="{BB962C8B-B14F-4D97-AF65-F5344CB8AC3E}">
        <p14:creationId xmlns:p14="http://schemas.microsoft.com/office/powerpoint/2010/main" val="3029913897"/>
      </p:ext>
    </p:extLst>
  </p:cSld>
  <p:clrMapOvr>
    <a:masterClrMapping/>
  </p:clrMapOvr>
  <mc:AlternateContent xmlns:mc="http://schemas.openxmlformats.org/markup-compatibility/2006">
    <mc:Choice xmlns:p14="http://schemas.microsoft.com/office/powerpoint/2010/main" Requires="p14">
      <p:transition spd="slow" p14:dur="2000" advClick="0" advTm="7000"/>
    </mc:Choice>
    <mc:Fallback>
      <p:transition spd="slow" advClick="0"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2000" fill="hold"/>
                                        <p:tgtEl>
                                          <p:spTgt spid="5"/>
                                        </p:tgtEl>
                                      </p:cBhvr>
                                      <p:by x="80000" y="80000"/>
                                    </p:animScale>
                                  </p:childTnLst>
                                </p:cTn>
                              </p:par>
                              <p:par>
                                <p:cTn id="7" presetID="42" presetClass="path" presetSubtype="0" accel="50000" decel="50000" fill="hold" nodeType="withEffect">
                                  <p:stCondLst>
                                    <p:cond delay="0"/>
                                  </p:stCondLst>
                                  <p:childTnLst>
                                    <p:animMotion origin="layout" path="M 3.33333E-6 -2.59259E-6 L -0.00248 -0.32546 " pathEditMode="relative" rAng="0" ptsTypes="AA">
                                      <p:cBhvr>
                                        <p:cTn id="8" dur="2000" fill="hold"/>
                                        <p:tgtEl>
                                          <p:spTgt spid="5"/>
                                        </p:tgtEl>
                                        <p:attrNameLst>
                                          <p:attrName>ppt_x</p:attrName>
                                          <p:attrName>ppt_y</p:attrName>
                                        </p:attrNameLst>
                                      </p:cBhvr>
                                      <p:rCtr x="-130" y="-1627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AD7164-0FEC-4F49-90B4-A97FE309F3DD}"/>
              </a:ext>
            </a:extLst>
          </p:cNvPr>
          <p:cNvSpPr>
            <a:spLocks noGrp="1"/>
          </p:cNvSpPr>
          <p:nvPr>
            <p:ph type="title"/>
          </p:nvPr>
        </p:nvSpPr>
        <p:spPr/>
        <p:txBody>
          <a:bodyPr/>
          <a:lstStyle/>
          <a:p>
            <a:r>
              <a:rPr lang="de-DE" dirty="0" err="1"/>
              <a:t>Persistierung</a:t>
            </a:r>
            <a:endParaRPr lang="de-DE" dirty="0">
              <a:latin typeface="Calibri" panose="020F0502020204030204" pitchFamily="34" charset="0"/>
              <a:cs typeface="Calibri" panose="020F0502020204030204" pitchFamily="34" charset="0"/>
            </a:endParaRPr>
          </a:p>
        </p:txBody>
      </p:sp>
      <p:sp>
        <p:nvSpPr>
          <p:cNvPr id="3" name="Inhaltsplatzhalter 2">
            <a:extLst>
              <a:ext uri="{FF2B5EF4-FFF2-40B4-BE49-F238E27FC236}">
                <a16:creationId xmlns:a16="http://schemas.microsoft.com/office/drawing/2014/main" id="{EE50FFA2-6FBE-4916-BCEC-95D50646C425}"/>
              </a:ext>
            </a:extLst>
          </p:cNvPr>
          <p:cNvSpPr>
            <a:spLocks noGrp="1"/>
          </p:cNvSpPr>
          <p:nvPr>
            <p:ph idx="1"/>
          </p:nvPr>
        </p:nvSpPr>
        <p:spPr>
          <a:xfrm>
            <a:off x="4455042" y="2336873"/>
            <a:ext cx="5839140" cy="4159620"/>
          </a:xfrm>
        </p:spPr>
        <p:txBody>
          <a:bodyPr>
            <a:normAutofit/>
          </a:bodyPr>
          <a:lstStyle/>
          <a:p>
            <a:pPr marL="0" indent="0">
              <a:buNone/>
            </a:pPr>
            <a:r>
              <a:rPr lang="de-DE" dirty="0"/>
              <a:t>Datenstände können zu beliebigen Zeitpunkten eingefroren werden.</a:t>
            </a:r>
          </a:p>
          <a:p>
            <a:pPr marL="0" indent="0">
              <a:buNone/>
            </a:pPr>
            <a:endParaRPr lang="de-DE" dirty="0"/>
          </a:p>
          <a:p>
            <a:r>
              <a:rPr lang="de-DE" dirty="0"/>
              <a:t>Insbesondere bei Strukturänderungen (z.B. bei Kostenstellen) werden oft sowohl alte als auch neue Strukturen benötigt. </a:t>
            </a:r>
          </a:p>
          <a:p>
            <a:r>
              <a:rPr lang="de-DE" dirty="0"/>
              <a:t>Es stehen verschiedene Varianten zur Verfügung, Strukturen und Daten für alle Zeitscheiben zu bewahren: parallele Strukturen oder separate Würfel je Struktur/ Zeitscheibe.</a:t>
            </a:r>
          </a:p>
          <a:p>
            <a:endParaRPr lang="de-DE" dirty="0"/>
          </a:p>
        </p:txBody>
      </p:sp>
      <p:sp>
        <p:nvSpPr>
          <p:cNvPr id="4" name="Textplatzhalter 5">
            <a:extLst>
              <a:ext uri="{FF2B5EF4-FFF2-40B4-BE49-F238E27FC236}">
                <a16:creationId xmlns:a16="http://schemas.microsoft.com/office/drawing/2014/main" id="{5C5A4507-0B7C-4692-BED8-C0F9BA9DB226}"/>
              </a:ext>
            </a:extLst>
          </p:cNvPr>
          <p:cNvSpPr txBox="1">
            <a:spLocks/>
          </p:cNvSpPr>
          <p:nvPr/>
        </p:nvSpPr>
        <p:spPr>
          <a:xfrm>
            <a:off x="1137268" y="2762515"/>
            <a:ext cx="4958732" cy="301442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endParaRPr lang="de-DE" sz="2900" dirty="0"/>
          </a:p>
          <a:p>
            <a:endParaRPr lang="de-DE" sz="2900" dirty="0"/>
          </a:p>
          <a:p>
            <a:endParaRPr lang="de-DE" sz="2900" dirty="0"/>
          </a:p>
          <a:p>
            <a:endParaRPr lang="de-DE" sz="2900" dirty="0"/>
          </a:p>
          <a:p>
            <a:endParaRPr lang="de-DE" sz="1600" dirty="0"/>
          </a:p>
        </p:txBody>
      </p:sp>
      <p:pic>
        <p:nvPicPr>
          <p:cNvPr id="5" name="Grafik 4">
            <a:extLst>
              <a:ext uri="{FF2B5EF4-FFF2-40B4-BE49-F238E27FC236}">
                <a16:creationId xmlns:a16="http://schemas.microsoft.com/office/drawing/2014/main" id="{2B966A6E-AE71-420F-A75A-CAB002E28D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6822" y="4734712"/>
            <a:ext cx="1906450" cy="1677920"/>
          </a:xfrm>
          <a:prstGeom prst="rect">
            <a:avLst/>
          </a:prstGeom>
        </p:spPr>
      </p:pic>
    </p:spTree>
    <p:extLst>
      <p:ext uri="{BB962C8B-B14F-4D97-AF65-F5344CB8AC3E}">
        <p14:creationId xmlns:p14="http://schemas.microsoft.com/office/powerpoint/2010/main" val="3483555135"/>
      </p:ext>
    </p:extLst>
  </p:cSld>
  <p:clrMapOvr>
    <a:masterClrMapping/>
  </p:clrMapOvr>
  <mc:AlternateContent xmlns:mc="http://schemas.openxmlformats.org/markup-compatibility/2006">
    <mc:Choice xmlns:p14="http://schemas.microsoft.com/office/powerpoint/2010/main" Requires="p14">
      <p:transition spd="slow" p14:dur="2000" advClick="0" advTm="7000"/>
    </mc:Choice>
    <mc:Fallback>
      <p:transition spd="slow" advClick="0"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2000" fill="hold"/>
                                        <p:tgtEl>
                                          <p:spTgt spid="5"/>
                                        </p:tgtEl>
                                      </p:cBhvr>
                                      <p:by x="80000" y="80000"/>
                                    </p:animScale>
                                  </p:childTnLst>
                                </p:cTn>
                              </p:par>
                              <p:par>
                                <p:cTn id="7" presetID="42" presetClass="path" presetSubtype="0" accel="50000" decel="50000" fill="hold" nodeType="withEffect">
                                  <p:stCondLst>
                                    <p:cond delay="0"/>
                                  </p:stCondLst>
                                  <p:childTnLst>
                                    <p:animMotion origin="layout" path="M 4.375E-6 0 L 0.00052 -0.33704 " pathEditMode="relative" rAng="0" ptsTypes="AA">
                                      <p:cBhvr>
                                        <p:cTn id="8" dur="2000" fill="hold"/>
                                        <p:tgtEl>
                                          <p:spTgt spid="5"/>
                                        </p:tgtEl>
                                        <p:attrNameLst>
                                          <p:attrName>ppt_x</p:attrName>
                                          <p:attrName>ppt_y</p:attrName>
                                        </p:attrNameLst>
                                      </p:cBhvr>
                                      <p:rCtr x="26" y="-1685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AD7164-0FEC-4F49-90B4-A97FE309F3DD}"/>
              </a:ext>
            </a:extLst>
          </p:cNvPr>
          <p:cNvSpPr>
            <a:spLocks noGrp="1"/>
          </p:cNvSpPr>
          <p:nvPr>
            <p:ph type="title"/>
          </p:nvPr>
        </p:nvSpPr>
        <p:spPr/>
        <p:txBody>
          <a:bodyPr/>
          <a:lstStyle/>
          <a:p>
            <a:r>
              <a:rPr lang="de-DE" dirty="0"/>
              <a:t>Validierung</a:t>
            </a:r>
            <a:endParaRPr lang="de-DE" dirty="0">
              <a:latin typeface="Calibri" panose="020F0502020204030204" pitchFamily="34" charset="0"/>
              <a:cs typeface="Calibri" panose="020F0502020204030204" pitchFamily="34" charset="0"/>
            </a:endParaRPr>
          </a:p>
        </p:txBody>
      </p:sp>
      <p:sp>
        <p:nvSpPr>
          <p:cNvPr id="3" name="Inhaltsplatzhalter 2">
            <a:extLst>
              <a:ext uri="{FF2B5EF4-FFF2-40B4-BE49-F238E27FC236}">
                <a16:creationId xmlns:a16="http://schemas.microsoft.com/office/drawing/2014/main" id="{EE50FFA2-6FBE-4916-BCEC-95D50646C425}"/>
              </a:ext>
            </a:extLst>
          </p:cNvPr>
          <p:cNvSpPr>
            <a:spLocks noGrp="1"/>
          </p:cNvSpPr>
          <p:nvPr>
            <p:ph idx="1"/>
          </p:nvPr>
        </p:nvSpPr>
        <p:spPr>
          <a:xfrm>
            <a:off x="4455042" y="2336873"/>
            <a:ext cx="5839140" cy="4159620"/>
          </a:xfrm>
        </p:spPr>
        <p:txBody>
          <a:bodyPr>
            <a:normAutofit/>
          </a:bodyPr>
          <a:lstStyle/>
          <a:p>
            <a:pPr marL="0" indent="0">
              <a:buNone/>
            </a:pPr>
            <a:r>
              <a:rPr lang="de-DE" dirty="0"/>
              <a:t>Es kann eine Datenprüfung gemäß hinterlegten Regeln erfolgen.</a:t>
            </a:r>
          </a:p>
          <a:p>
            <a:pPr marL="0" indent="0">
              <a:buNone/>
            </a:pPr>
            <a:endParaRPr lang="de-DE" dirty="0"/>
          </a:p>
          <a:p>
            <a:r>
              <a:rPr lang="de-DE" dirty="0"/>
              <a:t>Es können sowohl Abgleiche mit den aus dem Vorsystem importierten Daten durchgeführt werden als auch Vergleiche verschiedener Szenarien.</a:t>
            </a:r>
          </a:p>
          <a:p>
            <a:r>
              <a:rPr lang="de-DE" dirty="0"/>
              <a:t>Weiterhin sind </a:t>
            </a:r>
            <a:r>
              <a:rPr lang="de-DE" dirty="0" err="1"/>
              <a:t>Plausibilisierungen</a:t>
            </a:r>
            <a:r>
              <a:rPr lang="de-DE" dirty="0"/>
              <a:t> durch Festlegung von Erwartungskorridoren möglich.</a:t>
            </a:r>
          </a:p>
          <a:p>
            <a:endParaRPr lang="de-DE" dirty="0"/>
          </a:p>
        </p:txBody>
      </p:sp>
      <p:sp>
        <p:nvSpPr>
          <p:cNvPr id="4" name="Textplatzhalter 5">
            <a:extLst>
              <a:ext uri="{FF2B5EF4-FFF2-40B4-BE49-F238E27FC236}">
                <a16:creationId xmlns:a16="http://schemas.microsoft.com/office/drawing/2014/main" id="{5C5A4507-0B7C-4692-BED8-C0F9BA9DB226}"/>
              </a:ext>
            </a:extLst>
          </p:cNvPr>
          <p:cNvSpPr txBox="1">
            <a:spLocks/>
          </p:cNvSpPr>
          <p:nvPr/>
        </p:nvSpPr>
        <p:spPr>
          <a:xfrm>
            <a:off x="1137268" y="2762515"/>
            <a:ext cx="4958732" cy="301442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endParaRPr lang="de-DE" sz="2900" dirty="0"/>
          </a:p>
          <a:p>
            <a:endParaRPr lang="de-DE" sz="2900" dirty="0"/>
          </a:p>
          <a:p>
            <a:endParaRPr lang="de-DE" sz="2900" dirty="0"/>
          </a:p>
          <a:p>
            <a:endParaRPr lang="de-DE" sz="2900" dirty="0"/>
          </a:p>
          <a:p>
            <a:endParaRPr lang="de-DE" sz="1600" dirty="0"/>
          </a:p>
        </p:txBody>
      </p:sp>
      <p:pic>
        <p:nvPicPr>
          <p:cNvPr id="5" name="Grafik 4">
            <a:extLst>
              <a:ext uri="{FF2B5EF4-FFF2-40B4-BE49-F238E27FC236}">
                <a16:creationId xmlns:a16="http://schemas.microsoft.com/office/drawing/2014/main" id="{BE1F8BC8-76DD-4A8B-9C57-17B9C2A372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7268" y="4521923"/>
            <a:ext cx="2196455" cy="1974570"/>
          </a:xfrm>
          <a:prstGeom prst="rect">
            <a:avLst/>
          </a:prstGeom>
        </p:spPr>
      </p:pic>
    </p:spTree>
    <p:extLst>
      <p:ext uri="{BB962C8B-B14F-4D97-AF65-F5344CB8AC3E}">
        <p14:creationId xmlns:p14="http://schemas.microsoft.com/office/powerpoint/2010/main" val="4220147576"/>
      </p:ext>
    </p:extLst>
  </p:cSld>
  <p:clrMapOvr>
    <a:masterClrMapping/>
  </p:clrMapOvr>
  <mc:AlternateContent xmlns:mc="http://schemas.openxmlformats.org/markup-compatibility/2006">
    <mc:Choice xmlns:p14="http://schemas.microsoft.com/office/powerpoint/2010/main" Requires="p14">
      <p:transition spd="slow" p14:dur="2000" advClick="0" advTm="7000"/>
    </mc:Choice>
    <mc:Fallback>
      <p:transition spd="slow" advClick="0"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2000" fill="hold"/>
                                        <p:tgtEl>
                                          <p:spTgt spid="5"/>
                                        </p:tgtEl>
                                      </p:cBhvr>
                                      <p:by x="80000" y="80000"/>
                                    </p:animScale>
                                  </p:childTnLst>
                                </p:cTn>
                              </p:par>
                              <p:par>
                                <p:cTn id="7" presetID="42" presetClass="path" presetSubtype="0" accel="50000" decel="50000" fill="hold" nodeType="withEffect">
                                  <p:stCondLst>
                                    <p:cond delay="0"/>
                                  </p:stCondLst>
                                  <p:childTnLst>
                                    <p:animMotion origin="layout" path="M -3.33333E-6 -7.40741E-7 L -0.00169 -0.29329 " pathEditMode="relative" rAng="0" ptsTypes="AA">
                                      <p:cBhvr>
                                        <p:cTn id="8" dur="2000" fill="hold"/>
                                        <p:tgtEl>
                                          <p:spTgt spid="5"/>
                                        </p:tgtEl>
                                        <p:attrNameLst>
                                          <p:attrName>ppt_x</p:attrName>
                                          <p:attrName>ppt_y</p:attrName>
                                        </p:attrNameLst>
                                      </p:cBhvr>
                                      <p:rCtr x="-91" y="-1467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AD7164-0FEC-4F49-90B4-A97FE309F3DD}"/>
              </a:ext>
            </a:extLst>
          </p:cNvPr>
          <p:cNvSpPr>
            <a:spLocks noGrp="1"/>
          </p:cNvSpPr>
          <p:nvPr>
            <p:ph type="title"/>
          </p:nvPr>
        </p:nvSpPr>
        <p:spPr/>
        <p:txBody>
          <a:bodyPr/>
          <a:lstStyle/>
          <a:p>
            <a:r>
              <a:rPr lang="de-DE" dirty="0"/>
              <a:t>Abbildung von Strukturveränderungen</a:t>
            </a:r>
            <a:endParaRPr lang="de-DE" dirty="0">
              <a:latin typeface="Calibri" panose="020F0502020204030204" pitchFamily="34" charset="0"/>
              <a:cs typeface="Calibri" panose="020F0502020204030204" pitchFamily="34" charset="0"/>
            </a:endParaRPr>
          </a:p>
        </p:txBody>
      </p:sp>
      <p:sp>
        <p:nvSpPr>
          <p:cNvPr id="3" name="Inhaltsplatzhalter 2">
            <a:extLst>
              <a:ext uri="{FF2B5EF4-FFF2-40B4-BE49-F238E27FC236}">
                <a16:creationId xmlns:a16="http://schemas.microsoft.com/office/drawing/2014/main" id="{EE50FFA2-6FBE-4916-BCEC-95D50646C425}"/>
              </a:ext>
            </a:extLst>
          </p:cNvPr>
          <p:cNvSpPr>
            <a:spLocks noGrp="1"/>
          </p:cNvSpPr>
          <p:nvPr>
            <p:ph idx="1"/>
          </p:nvPr>
        </p:nvSpPr>
        <p:spPr>
          <a:xfrm>
            <a:off x="4455042" y="2336873"/>
            <a:ext cx="5839140" cy="4159620"/>
          </a:xfrm>
        </p:spPr>
        <p:txBody>
          <a:bodyPr>
            <a:normAutofit/>
          </a:bodyPr>
          <a:lstStyle/>
          <a:p>
            <a:pPr marL="0" indent="0">
              <a:buNone/>
            </a:pPr>
            <a:r>
              <a:rPr lang="de-DE" dirty="0"/>
              <a:t>Über die Zeit sich verändernde Strukturen können abgebildet und abgerufen werden</a:t>
            </a:r>
          </a:p>
          <a:p>
            <a:pPr marL="0" indent="0">
              <a:buNone/>
            </a:pPr>
            <a:endParaRPr lang="de-DE" dirty="0"/>
          </a:p>
          <a:p>
            <a:r>
              <a:rPr lang="de-DE" dirty="0"/>
              <a:t>Es besteht die Möglichkeit, veränderte Strukturen im System parallel vorzuhalten, um z.B. alte Zahlen nach neuer Struktur oder umgekehrt anzusehen.</a:t>
            </a:r>
          </a:p>
          <a:p>
            <a:r>
              <a:rPr lang="de-DE" dirty="0"/>
              <a:t>Es können beliebig viele parallele Strukturen existieren (z.B. pro Jahr eine andere Kostenstellenstruktur).</a:t>
            </a:r>
          </a:p>
          <a:p>
            <a:endParaRPr lang="de-DE" dirty="0"/>
          </a:p>
        </p:txBody>
      </p:sp>
      <p:sp>
        <p:nvSpPr>
          <p:cNvPr id="4" name="Textplatzhalter 5">
            <a:extLst>
              <a:ext uri="{FF2B5EF4-FFF2-40B4-BE49-F238E27FC236}">
                <a16:creationId xmlns:a16="http://schemas.microsoft.com/office/drawing/2014/main" id="{5C5A4507-0B7C-4692-BED8-C0F9BA9DB226}"/>
              </a:ext>
            </a:extLst>
          </p:cNvPr>
          <p:cNvSpPr txBox="1">
            <a:spLocks/>
          </p:cNvSpPr>
          <p:nvPr/>
        </p:nvSpPr>
        <p:spPr>
          <a:xfrm>
            <a:off x="1137268" y="2762515"/>
            <a:ext cx="4958732" cy="301442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endParaRPr lang="de-DE" sz="2900" dirty="0"/>
          </a:p>
          <a:p>
            <a:endParaRPr lang="de-DE" sz="2900" dirty="0"/>
          </a:p>
          <a:p>
            <a:endParaRPr lang="de-DE" sz="2900" dirty="0"/>
          </a:p>
          <a:p>
            <a:endParaRPr lang="de-DE" sz="2900" dirty="0"/>
          </a:p>
          <a:p>
            <a:endParaRPr lang="de-DE" sz="1600" dirty="0"/>
          </a:p>
        </p:txBody>
      </p:sp>
      <p:pic>
        <p:nvPicPr>
          <p:cNvPr id="5" name="Grafik 4">
            <a:extLst>
              <a:ext uri="{FF2B5EF4-FFF2-40B4-BE49-F238E27FC236}">
                <a16:creationId xmlns:a16="http://schemas.microsoft.com/office/drawing/2014/main" id="{891C37B5-9298-45F5-BE33-AE5BE47BBB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7449" y="4745026"/>
            <a:ext cx="2879011" cy="1751467"/>
          </a:xfrm>
          <a:prstGeom prst="rect">
            <a:avLst/>
          </a:prstGeom>
        </p:spPr>
      </p:pic>
    </p:spTree>
    <p:extLst>
      <p:ext uri="{BB962C8B-B14F-4D97-AF65-F5344CB8AC3E}">
        <p14:creationId xmlns:p14="http://schemas.microsoft.com/office/powerpoint/2010/main" val="3229334031"/>
      </p:ext>
    </p:extLst>
  </p:cSld>
  <p:clrMapOvr>
    <a:masterClrMapping/>
  </p:clrMapOvr>
  <mc:AlternateContent xmlns:mc="http://schemas.openxmlformats.org/markup-compatibility/2006">
    <mc:Choice xmlns:p14="http://schemas.microsoft.com/office/powerpoint/2010/main" Requires="p14">
      <p:transition spd="slow" p14:dur="2000" advClick="0" advTm="7000"/>
    </mc:Choice>
    <mc:Fallback>
      <p:transition spd="slow" advClick="0"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2000" fill="hold"/>
                                        <p:tgtEl>
                                          <p:spTgt spid="5"/>
                                        </p:tgtEl>
                                      </p:cBhvr>
                                      <p:by x="80000" y="80000"/>
                                    </p:animScale>
                                  </p:childTnLst>
                                </p:cTn>
                              </p:par>
                              <p:par>
                                <p:cTn id="7" presetID="42" presetClass="path" presetSubtype="0" accel="50000" decel="50000" fill="hold" nodeType="withEffect">
                                  <p:stCondLst>
                                    <p:cond delay="0"/>
                                  </p:stCondLst>
                                  <p:childTnLst>
                                    <p:animMotion origin="layout" path="M -3.125E-6 -4.44444E-6 L -0.00052 -0.35509 " pathEditMode="relative" rAng="0" ptsTypes="AA">
                                      <p:cBhvr>
                                        <p:cTn id="8" dur="2000" fill="hold"/>
                                        <p:tgtEl>
                                          <p:spTgt spid="5"/>
                                        </p:tgtEl>
                                        <p:attrNameLst>
                                          <p:attrName>ppt_x</p:attrName>
                                          <p:attrName>ppt_y</p:attrName>
                                        </p:attrNameLst>
                                      </p:cBhvr>
                                      <p:rCtr x="-26" y="-1775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AD7164-0FEC-4F49-90B4-A97FE309F3DD}"/>
              </a:ext>
            </a:extLst>
          </p:cNvPr>
          <p:cNvSpPr>
            <a:spLocks noGrp="1"/>
          </p:cNvSpPr>
          <p:nvPr>
            <p:ph type="title"/>
          </p:nvPr>
        </p:nvSpPr>
        <p:spPr/>
        <p:txBody>
          <a:bodyPr/>
          <a:lstStyle/>
          <a:p>
            <a:r>
              <a:rPr lang="de-DE" dirty="0"/>
              <a:t>Dashboards</a:t>
            </a:r>
            <a:endParaRPr lang="de-DE" dirty="0">
              <a:latin typeface="Calibri" panose="020F0502020204030204" pitchFamily="34" charset="0"/>
              <a:cs typeface="Calibri" panose="020F0502020204030204" pitchFamily="34" charset="0"/>
            </a:endParaRPr>
          </a:p>
        </p:txBody>
      </p:sp>
      <p:sp>
        <p:nvSpPr>
          <p:cNvPr id="3" name="Inhaltsplatzhalter 2">
            <a:extLst>
              <a:ext uri="{FF2B5EF4-FFF2-40B4-BE49-F238E27FC236}">
                <a16:creationId xmlns:a16="http://schemas.microsoft.com/office/drawing/2014/main" id="{EE50FFA2-6FBE-4916-BCEC-95D50646C425}"/>
              </a:ext>
            </a:extLst>
          </p:cNvPr>
          <p:cNvSpPr>
            <a:spLocks noGrp="1"/>
          </p:cNvSpPr>
          <p:nvPr>
            <p:ph idx="1"/>
          </p:nvPr>
        </p:nvSpPr>
        <p:spPr>
          <a:xfrm>
            <a:off x="4455042" y="2336873"/>
            <a:ext cx="5839140" cy="4159620"/>
          </a:xfrm>
        </p:spPr>
        <p:txBody>
          <a:bodyPr>
            <a:normAutofit lnSpcReduction="10000"/>
          </a:bodyPr>
          <a:lstStyle/>
          <a:p>
            <a:pPr marL="0" indent="0">
              <a:buNone/>
            </a:pPr>
            <a:r>
              <a:rPr lang="de-DE" dirty="0"/>
              <a:t>Beliebige Inhalte können für Auswertung und Analyse in individuell gestalteten Dashboards zur Verfügung gestellt werden.</a:t>
            </a:r>
          </a:p>
          <a:p>
            <a:pPr marL="0" indent="0">
              <a:buNone/>
            </a:pPr>
            <a:endParaRPr lang="de-DE" dirty="0"/>
          </a:p>
          <a:p>
            <a:r>
              <a:rPr lang="de-DE" dirty="0"/>
              <a:t>Die Dashboards können grafische Elemente, Tabellen, Regler, Tachos, Textfelder und weitere Elemente beinhalten.</a:t>
            </a:r>
          </a:p>
          <a:p>
            <a:r>
              <a:rPr lang="de-DE" dirty="0"/>
              <a:t>Die Dashboards sind direkt mit der Datenbank verbunden und interaktiv.</a:t>
            </a:r>
          </a:p>
          <a:p>
            <a:r>
              <a:rPr lang="de-DE" dirty="0"/>
              <a:t>Die Änderung von Parametern verändert die angezeigten Daten.</a:t>
            </a:r>
          </a:p>
          <a:p>
            <a:endParaRPr lang="de-DE" dirty="0"/>
          </a:p>
        </p:txBody>
      </p:sp>
      <p:sp>
        <p:nvSpPr>
          <p:cNvPr id="4" name="Textplatzhalter 5">
            <a:extLst>
              <a:ext uri="{FF2B5EF4-FFF2-40B4-BE49-F238E27FC236}">
                <a16:creationId xmlns:a16="http://schemas.microsoft.com/office/drawing/2014/main" id="{5C5A4507-0B7C-4692-BED8-C0F9BA9DB226}"/>
              </a:ext>
            </a:extLst>
          </p:cNvPr>
          <p:cNvSpPr txBox="1">
            <a:spLocks/>
          </p:cNvSpPr>
          <p:nvPr/>
        </p:nvSpPr>
        <p:spPr>
          <a:xfrm>
            <a:off x="1137268" y="2762515"/>
            <a:ext cx="4958732" cy="301442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endParaRPr lang="de-DE" sz="2900" dirty="0"/>
          </a:p>
          <a:p>
            <a:endParaRPr lang="de-DE" sz="2900" dirty="0"/>
          </a:p>
          <a:p>
            <a:endParaRPr lang="de-DE" sz="2900" dirty="0"/>
          </a:p>
          <a:p>
            <a:endParaRPr lang="de-DE" sz="2900" dirty="0"/>
          </a:p>
          <a:p>
            <a:endParaRPr lang="de-DE" sz="1600" dirty="0"/>
          </a:p>
        </p:txBody>
      </p:sp>
      <p:pic>
        <p:nvPicPr>
          <p:cNvPr id="5" name="Grafik 4">
            <a:extLst>
              <a:ext uri="{FF2B5EF4-FFF2-40B4-BE49-F238E27FC236}">
                <a16:creationId xmlns:a16="http://schemas.microsoft.com/office/drawing/2014/main" id="{B525F72E-F048-44CA-8F68-BEF75F49F0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2744" y="4927602"/>
            <a:ext cx="2278065" cy="1568891"/>
          </a:xfrm>
          <a:prstGeom prst="rect">
            <a:avLst/>
          </a:prstGeom>
        </p:spPr>
      </p:pic>
    </p:spTree>
    <p:extLst>
      <p:ext uri="{BB962C8B-B14F-4D97-AF65-F5344CB8AC3E}">
        <p14:creationId xmlns:p14="http://schemas.microsoft.com/office/powerpoint/2010/main" val="799378960"/>
      </p:ext>
    </p:extLst>
  </p:cSld>
  <p:clrMapOvr>
    <a:masterClrMapping/>
  </p:clrMapOvr>
  <mc:AlternateContent xmlns:mc="http://schemas.openxmlformats.org/markup-compatibility/2006">
    <mc:Choice xmlns:p14="http://schemas.microsoft.com/office/powerpoint/2010/main" Requires="p14">
      <p:transition spd="slow" p14:dur="2000" advClick="0" advTm="7000"/>
    </mc:Choice>
    <mc:Fallback>
      <p:transition spd="slow" advClick="0"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2000" fill="hold"/>
                                        <p:tgtEl>
                                          <p:spTgt spid="5"/>
                                        </p:tgtEl>
                                      </p:cBhvr>
                                      <p:by x="80000" y="80000"/>
                                    </p:animScale>
                                  </p:childTnLst>
                                </p:cTn>
                              </p:par>
                              <p:par>
                                <p:cTn id="7" presetID="42" presetClass="path" presetSubtype="0" accel="50000" decel="50000" fill="hold" nodeType="withEffect">
                                  <p:stCondLst>
                                    <p:cond delay="0"/>
                                  </p:stCondLst>
                                  <p:childTnLst>
                                    <p:animMotion origin="layout" path="M -0.00091 -3.7037E-7 L -0.00391 -0.37338 " pathEditMode="relative" rAng="0" ptsTypes="AA">
                                      <p:cBhvr>
                                        <p:cTn id="8" dur="2000" fill="hold"/>
                                        <p:tgtEl>
                                          <p:spTgt spid="5"/>
                                        </p:tgtEl>
                                        <p:attrNameLst>
                                          <p:attrName>ppt_x</p:attrName>
                                          <p:attrName>ppt_y</p:attrName>
                                        </p:attrNameLst>
                                      </p:cBhvr>
                                      <p:rCtr x="-156" y="-1868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AD7164-0FEC-4F49-90B4-A97FE309F3DD}"/>
              </a:ext>
            </a:extLst>
          </p:cNvPr>
          <p:cNvSpPr>
            <a:spLocks noGrp="1"/>
          </p:cNvSpPr>
          <p:nvPr>
            <p:ph type="title"/>
          </p:nvPr>
        </p:nvSpPr>
        <p:spPr/>
        <p:txBody>
          <a:bodyPr/>
          <a:lstStyle/>
          <a:p>
            <a:r>
              <a:rPr lang="de-DE" dirty="0">
                <a:latin typeface="Calibri" panose="020F0502020204030204" pitchFamily="34" charset="0"/>
                <a:cs typeface="Calibri" panose="020F0502020204030204" pitchFamily="34" charset="0"/>
              </a:rPr>
              <a:t>Ich freue mich auf Ihren Anruf!</a:t>
            </a:r>
          </a:p>
        </p:txBody>
      </p:sp>
      <p:sp>
        <p:nvSpPr>
          <p:cNvPr id="3" name="Inhaltsplatzhalter 2">
            <a:extLst>
              <a:ext uri="{FF2B5EF4-FFF2-40B4-BE49-F238E27FC236}">
                <a16:creationId xmlns:a16="http://schemas.microsoft.com/office/drawing/2014/main" id="{EE50FFA2-6FBE-4916-BCEC-95D50646C425}"/>
              </a:ext>
            </a:extLst>
          </p:cNvPr>
          <p:cNvSpPr>
            <a:spLocks noGrp="1"/>
          </p:cNvSpPr>
          <p:nvPr>
            <p:ph idx="1"/>
          </p:nvPr>
        </p:nvSpPr>
        <p:spPr>
          <a:xfrm>
            <a:off x="4455042" y="2336873"/>
            <a:ext cx="5839140" cy="4159620"/>
          </a:xfrm>
        </p:spPr>
        <p:txBody>
          <a:bodyPr>
            <a:normAutofit/>
          </a:bodyPr>
          <a:lstStyle/>
          <a:p>
            <a:pPr marL="0" indent="0">
              <a:buNone/>
            </a:pPr>
            <a:endParaRPr lang="de-DE" dirty="0"/>
          </a:p>
          <a:p>
            <a:pPr marL="0" indent="0">
              <a:buNone/>
            </a:pPr>
            <a:endParaRPr lang="de-DE" dirty="0"/>
          </a:p>
          <a:p>
            <a:pPr marL="0" indent="0">
              <a:buNone/>
            </a:pPr>
            <a:r>
              <a:rPr lang="de-DE" dirty="0"/>
              <a:t>Christine Bettzüge</a:t>
            </a:r>
          </a:p>
          <a:p>
            <a:pPr marL="0" indent="0">
              <a:buNone/>
            </a:pPr>
            <a:endParaRPr lang="de-DE" dirty="0"/>
          </a:p>
          <a:p>
            <a:pPr marL="0" indent="0">
              <a:buNone/>
            </a:pPr>
            <a:r>
              <a:rPr lang="de-DE" dirty="0">
                <a:hlinkClick r:id="rId2"/>
              </a:rPr>
              <a:t>christine.bettzuege@controllerglueck.de</a:t>
            </a:r>
            <a:endParaRPr lang="de-DE" dirty="0"/>
          </a:p>
          <a:p>
            <a:pPr marL="0" indent="0">
              <a:buNone/>
            </a:pPr>
            <a:r>
              <a:rPr lang="de-DE" dirty="0"/>
              <a:t>Mobil: 0151 / 22 51 93 22</a:t>
            </a:r>
          </a:p>
        </p:txBody>
      </p:sp>
      <p:sp>
        <p:nvSpPr>
          <p:cNvPr id="4" name="Textplatzhalter 5">
            <a:extLst>
              <a:ext uri="{FF2B5EF4-FFF2-40B4-BE49-F238E27FC236}">
                <a16:creationId xmlns:a16="http://schemas.microsoft.com/office/drawing/2014/main" id="{5C5A4507-0B7C-4692-BED8-C0F9BA9DB226}"/>
              </a:ext>
            </a:extLst>
          </p:cNvPr>
          <p:cNvSpPr txBox="1">
            <a:spLocks/>
          </p:cNvSpPr>
          <p:nvPr/>
        </p:nvSpPr>
        <p:spPr>
          <a:xfrm>
            <a:off x="1137268" y="2762515"/>
            <a:ext cx="4958732" cy="301442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endParaRPr lang="de-DE" sz="2900" dirty="0"/>
          </a:p>
          <a:p>
            <a:endParaRPr lang="de-DE" sz="2900" dirty="0"/>
          </a:p>
          <a:p>
            <a:endParaRPr lang="de-DE" sz="2900" dirty="0"/>
          </a:p>
          <a:p>
            <a:endParaRPr lang="de-DE" sz="2900" dirty="0"/>
          </a:p>
          <a:p>
            <a:endParaRPr lang="de-DE" sz="1600" dirty="0"/>
          </a:p>
        </p:txBody>
      </p:sp>
    </p:spTree>
    <p:extLst>
      <p:ext uri="{BB962C8B-B14F-4D97-AF65-F5344CB8AC3E}">
        <p14:creationId xmlns:p14="http://schemas.microsoft.com/office/powerpoint/2010/main" val="1781499363"/>
      </p:ext>
    </p:extLst>
  </p:cSld>
  <p:clrMapOvr>
    <a:masterClrMapping/>
  </p:clrMapOvr>
  <mc:AlternateContent xmlns:mc="http://schemas.openxmlformats.org/markup-compatibility/2006">
    <mc:Choice xmlns:p14="http://schemas.microsoft.com/office/powerpoint/2010/main" Requires="p14">
      <p:transition spd="slow" p14:dur="2000" advClick="0" advTm="7000"/>
    </mc:Choice>
    <mc:Fallback>
      <p:transition spd="slow" advClick="0" advTm="7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AD7164-0FEC-4F49-90B4-A97FE309F3DD}"/>
              </a:ext>
            </a:extLst>
          </p:cNvPr>
          <p:cNvSpPr>
            <a:spLocks noGrp="1"/>
          </p:cNvSpPr>
          <p:nvPr>
            <p:ph type="title"/>
          </p:nvPr>
        </p:nvSpPr>
        <p:spPr/>
        <p:txBody>
          <a:bodyPr/>
          <a:lstStyle/>
          <a:p>
            <a:r>
              <a:rPr lang="de-DE" dirty="0">
                <a:latin typeface="Calibri" panose="020F0502020204030204" pitchFamily="34" charset="0"/>
                <a:cs typeface="Calibri" panose="020F0502020204030204" pitchFamily="34" charset="0"/>
              </a:rPr>
              <a:t>EXCEL- oder Web-Frontend</a:t>
            </a:r>
          </a:p>
        </p:txBody>
      </p:sp>
      <p:sp>
        <p:nvSpPr>
          <p:cNvPr id="3" name="Inhaltsplatzhalter 2">
            <a:extLst>
              <a:ext uri="{FF2B5EF4-FFF2-40B4-BE49-F238E27FC236}">
                <a16:creationId xmlns:a16="http://schemas.microsoft.com/office/drawing/2014/main" id="{EE50FFA2-6FBE-4916-BCEC-95D50646C425}"/>
              </a:ext>
            </a:extLst>
          </p:cNvPr>
          <p:cNvSpPr>
            <a:spLocks noGrp="1"/>
          </p:cNvSpPr>
          <p:nvPr>
            <p:ph idx="1"/>
          </p:nvPr>
        </p:nvSpPr>
        <p:spPr>
          <a:xfrm>
            <a:off x="4455042" y="2336873"/>
            <a:ext cx="5839140" cy="4159620"/>
          </a:xfrm>
        </p:spPr>
        <p:txBody>
          <a:bodyPr>
            <a:normAutofit fontScale="92500" lnSpcReduction="10000"/>
          </a:bodyPr>
          <a:lstStyle/>
          <a:p>
            <a:pPr marL="0" indent="0">
              <a:buNone/>
            </a:pPr>
            <a:r>
              <a:rPr lang="de-DE" dirty="0">
                <a:latin typeface="Calibri" panose="020F0502020204030204" pitchFamily="34" charset="0"/>
                <a:cs typeface="Calibri" panose="020F0502020204030204" pitchFamily="34" charset="0"/>
              </a:rPr>
              <a:t>Alle Auswertungen und Eingabesheets können in EXCEL oder im Web bereitgestellt werden.</a:t>
            </a:r>
          </a:p>
          <a:p>
            <a:pPr marL="0" indent="0">
              <a:buNone/>
            </a:pPr>
            <a:endParaRPr lang="de-DE" dirty="0">
              <a:latin typeface="Calibri" panose="020F0502020204030204" pitchFamily="34" charset="0"/>
              <a:cs typeface="Calibri" panose="020F0502020204030204" pitchFamily="34" charset="0"/>
            </a:endParaRPr>
          </a:p>
          <a:p>
            <a:r>
              <a:rPr lang="de-DE" dirty="0">
                <a:latin typeface="Calibri" panose="020F0502020204030204" pitchFamily="34" charset="0"/>
                <a:cs typeface="Calibri" panose="020F0502020204030204" pitchFamily="34" charset="0"/>
              </a:rPr>
              <a:t>Es kann EXCEL als Frontend genutzt werden. Durch die Verbindung zur Datenbank sind die EXCEL-Sheets stets aktuell. Alle Formatierungsmöglichkeiten bleiben erhalten.</a:t>
            </a:r>
          </a:p>
          <a:p>
            <a:r>
              <a:rPr lang="de-DE" dirty="0">
                <a:latin typeface="Calibri" panose="020F0502020204030204" pitchFamily="34" charset="0"/>
                <a:cs typeface="Calibri" panose="020F0502020204030204" pitchFamily="34" charset="0"/>
              </a:rPr>
              <a:t>Durch Nutzung des Web-</a:t>
            </a:r>
            <a:r>
              <a:rPr lang="de-DE" dirty="0" err="1">
                <a:latin typeface="Calibri" panose="020F0502020204030204" pitchFamily="34" charset="0"/>
                <a:cs typeface="Calibri" panose="020F0502020204030204" pitchFamily="34" charset="0"/>
              </a:rPr>
              <a:t>Frontends</a:t>
            </a:r>
            <a:r>
              <a:rPr lang="de-DE" dirty="0">
                <a:latin typeface="Calibri" panose="020F0502020204030204" pitchFamily="34" charset="0"/>
                <a:cs typeface="Calibri" panose="020F0502020204030204" pitchFamily="34" charset="0"/>
              </a:rPr>
              <a:t> ist ein weltweiter Zugang möglich. Reporting, Analyse und Dateneingabe sind über den Browser möglich.</a:t>
            </a:r>
          </a:p>
          <a:p>
            <a:r>
              <a:rPr lang="de-DE" dirty="0">
                <a:latin typeface="Calibri" panose="020F0502020204030204" pitchFamily="34" charset="0"/>
                <a:cs typeface="Calibri" panose="020F0502020204030204" pitchFamily="34" charset="0"/>
              </a:rPr>
              <a:t>Auch andere </a:t>
            </a:r>
            <a:r>
              <a:rPr lang="de-DE" dirty="0" err="1">
                <a:latin typeface="Calibri" panose="020F0502020204030204" pitchFamily="34" charset="0"/>
                <a:cs typeface="Calibri" panose="020F0502020204030204" pitchFamily="34" charset="0"/>
              </a:rPr>
              <a:t>Frontends</a:t>
            </a:r>
            <a:r>
              <a:rPr lang="de-DE" dirty="0">
                <a:latin typeface="Calibri" panose="020F0502020204030204" pitchFamily="34" charset="0"/>
                <a:cs typeface="Calibri" panose="020F0502020204030204" pitchFamily="34" charset="0"/>
              </a:rPr>
              <a:t> können eingesetzt werden.</a:t>
            </a:r>
          </a:p>
          <a:p>
            <a:endParaRPr lang="de-DE" dirty="0"/>
          </a:p>
        </p:txBody>
      </p:sp>
      <p:sp>
        <p:nvSpPr>
          <p:cNvPr id="4" name="Textplatzhalter 5">
            <a:extLst>
              <a:ext uri="{FF2B5EF4-FFF2-40B4-BE49-F238E27FC236}">
                <a16:creationId xmlns:a16="http://schemas.microsoft.com/office/drawing/2014/main" id="{5C5A4507-0B7C-4692-BED8-C0F9BA9DB226}"/>
              </a:ext>
            </a:extLst>
          </p:cNvPr>
          <p:cNvSpPr txBox="1">
            <a:spLocks/>
          </p:cNvSpPr>
          <p:nvPr/>
        </p:nvSpPr>
        <p:spPr>
          <a:xfrm>
            <a:off x="1137268" y="2762515"/>
            <a:ext cx="4958732" cy="301442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endParaRPr lang="de-DE" sz="2900" dirty="0"/>
          </a:p>
          <a:p>
            <a:endParaRPr lang="de-DE" sz="2900" dirty="0"/>
          </a:p>
          <a:p>
            <a:endParaRPr lang="de-DE" sz="2900" dirty="0"/>
          </a:p>
          <a:p>
            <a:endParaRPr lang="de-DE" sz="2900" dirty="0"/>
          </a:p>
          <a:p>
            <a:endParaRPr lang="de-DE" sz="1600" dirty="0"/>
          </a:p>
        </p:txBody>
      </p:sp>
      <p:pic>
        <p:nvPicPr>
          <p:cNvPr id="5" name="Grafik 4">
            <a:extLst>
              <a:ext uri="{FF2B5EF4-FFF2-40B4-BE49-F238E27FC236}">
                <a16:creationId xmlns:a16="http://schemas.microsoft.com/office/drawing/2014/main" id="{7BBC8410-C52A-4BF2-B120-B3E6922240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7268" y="4416683"/>
            <a:ext cx="3178727" cy="2340861"/>
          </a:xfrm>
          <a:prstGeom prst="rect">
            <a:avLst/>
          </a:prstGeom>
        </p:spPr>
      </p:pic>
    </p:spTree>
    <p:extLst>
      <p:ext uri="{BB962C8B-B14F-4D97-AF65-F5344CB8AC3E}">
        <p14:creationId xmlns:p14="http://schemas.microsoft.com/office/powerpoint/2010/main" val="2824395725"/>
      </p:ext>
    </p:extLst>
  </p:cSld>
  <p:clrMapOvr>
    <a:masterClrMapping/>
  </p:clrMapOvr>
  <mc:AlternateContent xmlns:mc="http://schemas.openxmlformats.org/markup-compatibility/2006">
    <mc:Choice xmlns:p14="http://schemas.microsoft.com/office/powerpoint/2010/main" Requires="p14">
      <p:transition spd="slow" p14:dur="2000" advClick="0" advTm="7000"/>
    </mc:Choice>
    <mc:Fallback>
      <p:transition spd="slow" advClick="0"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2000" fill="hold"/>
                                        <p:tgtEl>
                                          <p:spTgt spid="5"/>
                                        </p:tgtEl>
                                      </p:cBhvr>
                                      <p:by x="80000" y="80000"/>
                                    </p:animScale>
                                  </p:childTnLst>
                                </p:cTn>
                              </p:par>
                              <p:par>
                                <p:cTn id="7" presetID="42" presetClass="path" presetSubtype="0" accel="50000" decel="50000" fill="hold" nodeType="withEffect">
                                  <p:stCondLst>
                                    <p:cond delay="0"/>
                                  </p:stCondLst>
                                  <p:childTnLst>
                                    <p:animMotion origin="layout" path="M -0.00091 -3.33333E-6 L -0.00222 -0.34143 " pathEditMode="relative" rAng="0" ptsTypes="AA">
                                      <p:cBhvr>
                                        <p:cTn id="8" dur="2000" fill="hold"/>
                                        <p:tgtEl>
                                          <p:spTgt spid="5"/>
                                        </p:tgtEl>
                                        <p:attrNameLst>
                                          <p:attrName>ppt_x</p:attrName>
                                          <p:attrName>ppt_y</p:attrName>
                                        </p:attrNameLst>
                                      </p:cBhvr>
                                      <p:rCtr x="-65" y="-1708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AD7164-0FEC-4F49-90B4-A97FE309F3DD}"/>
              </a:ext>
            </a:extLst>
          </p:cNvPr>
          <p:cNvSpPr>
            <a:spLocks noGrp="1"/>
          </p:cNvSpPr>
          <p:nvPr>
            <p:ph type="title"/>
          </p:nvPr>
        </p:nvSpPr>
        <p:spPr/>
        <p:txBody>
          <a:bodyPr/>
          <a:lstStyle/>
          <a:p>
            <a:r>
              <a:rPr lang="de-DE" dirty="0">
                <a:latin typeface="Calibri" panose="020F0502020204030204" pitchFamily="34" charset="0"/>
                <a:cs typeface="Calibri" panose="020F0502020204030204" pitchFamily="34" charset="0"/>
              </a:rPr>
              <a:t>Datenimporte</a:t>
            </a:r>
          </a:p>
        </p:txBody>
      </p:sp>
      <p:sp>
        <p:nvSpPr>
          <p:cNvPr id="3" name="Inhaltsplatzhalter 2">
            <a:extLst>
              <a:ext uri="{FF2B5EF4-FFF2-40B4-BE49-F238E27FC236}">
                <a16:creationId xmlns:a16="http://schemas.microsoft.com/office/drawing/2014/main" id="{EE50FFA2-6FBE-4916-BCEC-95D50646C425}"/>
              </a:ext>
            </a:extLst>
          </p:cNvPr>
          <p:cNvSpPr>
            <a:spLocks noGrp="1"/>
          </p:cNvSpPr>
          <p:nvPr>
            <p:ph idx="1"/>
          </p:nvPr>
        </p:nvSpPr>
        <p:spPr>
          <a:xfrm>
            <a:off x="4455042" y="2336873"/>
            <a:ext cx="5839140" cy="4159620"/>
          </a:xfrm>
        </p:spPr>
        <p:txBody>
          <a:bodyPr>
            <a:normAutofit fontScale="92500" lnSpcReduction="20000"/>
          </a:bodyPr>
          <a:lstStyle/>
          <a:p>
            <a:pPr marL="0" indent="0">
              <a:buNone/>
            </a:pPr>
            <a:r>
              <a:rPr lang="de-DE" dirty="0">
                <a:latin typeface="Calibri" panose="020F0502020204030204" pitchFamily="34" charset="0"/>
                <a:cs typeface="Calibri" panose="020F0502020204030204" pitchFamily="34" charset="0"/>
              </a:rPr>
              <a:t>Basisdaten können aus beliebigen Quellen importiert werden.</a:t>
            </a:r>
          </a:p>
          <a:p>
            <a:pPr marL="0" indent="0">
              <a:buNone/>
            </a:pPr>
            <a:endParaRPr lang="de-DE" dirty="0">
              <a:latin typeface="Calibri" panose="020F0502020204030204" pitchFamily="34" charset="0"/>
              <a:cs typeface="Calibri" panose="020F0502020204030204" pitchFamily="34" charset="0"/>
            </a:endParaRPr>
          </a:p>
          <a:p>
            <a:r>
              <a:rPr lang="de-DE" dirty="0">
                <a:latin typeface="Calibri" panose="020F0502020204030204" pitchFamily="34" charset="0"/>
                <a:cs typeface="Calibri" panose="020F0502020204030204" pitchFamily="34" charset="0"/>
              </a:rPr>
              <a:t>Diese Quellen können relationale oder multidimensionale Systeme (z.B. ERP- oder Personalsysteme) sowie EXCEL-Tabellen oder </a:t>
            </a:r>
            <a:r>
              <a:rPr lang="de-DE" dirty="0" err="1">
                <a:latin typeface="Calibri" panose="020F0502020204030204" pitchFamily="34" charset="0"/>
                <a:cs typeface="Calibri" panose="020F0502020204030204" pitchFamily="34" charset="0"/>
              </a:rPr>
              <a:t>csv</a:t>
            </a:r>
            <a:r>
              <a:rPr lang="de-DE" dirty="0">
                <a:latin typeface="Calibri" panose="020F0502020204030204" pitchFamily="34" charset="0"/>
                <a:cs typeface="Calibri" panose="020F0502020204030204" pitchFamily="34" charset="0"/>
              </a:rPr>
              <a:t>-Dateien sein.</a:t>
            </a:r>
          </a:p>
          <a:p>
            <a:r>
              <a:rPr lang="de-DE" dirty="0">
                <a:latin typeface="Calibri" panose="020F0502020204030204" pitchFamily="34" charset="0"/>
                <a:cs typeface="Calibri" panose="020F0502020204030204" pitchFamily="34" charset="0"/>
              </a:rPr>
              <a:t>Es ist möglich, diese wiederkehrenden Importe zu automatisieren (nach vorgegebenem Zeitplan) oder zu teilautomatisieren (auf Knopfdruck).</a:t>
            </a:r>
          </a:p>
          <a:p>
            <a:r>
              <a:rPr lang="de-DE" dirty="0">
                <a:latin typeface="Calibri" panose="020F0502020204030204" pitchFamily="34" charset="0"/>
                <a:cs typeface="Calibri" panose="020F0502020204030204" pitchFamily="34" charset="0"/>
              </a:rPr>
              <a:t>Bei jedem Datenimport werden auch Strukturen aktualisiert, so dass im Planungssystem immer aktuelle Hierarchien analog zum Vorsystem vorhanden sind.</a:t>
            </a:r>
          </a:p>
          <a:p>
            <a:endParaRPr lang="de-DE" dirty="0"/>
          </a:p>
        </p:txBody>
      </p:sp>
      <p:sp>
        <p:nvSpPr>
          <p:cNvPr id="4" name="Textplatzhalter 5">
            <a:extLst>
              <a:ext uri="{FF2B5EF4-FFF2-40B4-BE49-F238E27FC236}">
                <a16:creationId xmlns:a16="http://schemas.microsoft.com/office/drawing/2014/main" id="{5C5A4507-0B7C-4692-BED8-C0F9BA9DB226}"/>
              </a:ext>
            </a:extLst>
          </p:cNvPr>
          <p:cNvSpPr txBox="1">
            <a:spLocks/>
          </p:cNvSpPr>
          <p:nvPr/>
        </p:nvSpPr>
        <p:spPr>
          <a:xfrm>
            <a:off x="1137268" y="2762515"/>
            <a:ext cx="4958732" cy="301442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endParaRPr lang="de-DE" sz="2900" dirty="0"/>
          </a:p>
          <a:p>
            <a:endParaRPr lang="de-DE" sz="2900" dirty="0"/>
          </a:p>
          <a:p>
            <a:endParaRPr lang="de-DE" sz="2900" dirty="0"/>
          </a:p>
          <a:p>
            <a:endParaRPr lang="de-DE" sz="2900" dirty="0"/>
          </a:p>
          <a:p>
            <a:endParaRPr lang="de-DE" sz="1600" dirty="0"/>
          </a:p>
        </p:txBody>
      </p:sp>
      <p:pic>
        <p:nvPicPr>
          <p:cNvPr id="7" name="Grafik 6">
            <a:extLst>
              <a:ext uri="{FF2B5EF4-FFF2-40B4-BE49-F238E27FC236}">
                <a16:creationId xmlns:a16="http://schemas.microsoft.com/office/drawing/2014/main" id="{2EF14A87-C541-4BB7-A5D7-C97F99A920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0321" y="4867651"/>
            <a:ext cx="3615981" cy="1818586"/>
          </a:xfrm>
          <a:prstGeom prst="rect">
            <a:avLst/>
          </a:prstGeom>
        </p:spPr>
      </p:pic>
    </p:spTree>
    <p:extLst>
      <p:ext uri="{BB962C8B-B14F-4D97-AF65-F5344CB8AC3E}">
        <p14:creationId xmlns:p14="http://schemas.microsoft.com/office/powerpoint/2010/main" val="37635084"/>
      </p:ext>
    </p:extLst>
  </p:cSld>
  <p:clrMapOvr>
    <a:masterClrMapping/>
  </p:clrMapOvr>
  <mc:AlternateContent xmlns:mc="http://schemas.openxmlformats.org/markup-compatibility/2006">
    <mc:Choice xmlns:p14="http://schemas.microsoft.com/office/powerpoint/2010/main" Requires="p14">
      <p:transition spd="slow" p14:dur="2000" advClick="0" advTm="7000"/>
    </mc:Choice>
    <mc:Fallback>
      <p:transition spd="slow" advClick="0"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2000" fill="hold"/>
                                        <p:tgtEl>
                                          <p:spTgt spid="7"/>
                                        </p:tgtEl>
                                      </p:cBhvr>
                                      <p:by x="80000" y="80000"/>
                                    </p:animScale>
                                  </p:childTnLst>
                                </p:cTn>
                              </p:par>
                              <p:par>
                                <p:cTn id="7" presetID="42" presetClass="path" presetSubtype="0" accel="50000" decel="50000" fill="hold" nodeType="withEffect">
                                  <p:stCondLst>
                                    <p:cond delay="0"/>
                                  </p:stCondLst>
                                  <p:childTnLst>
                                    <p:animMotion origin="layout" path="M -0.02201 -1.11111E-6 L -0.0224 -0.36528 " pathEditMode="relative" rAng="0" ptsTypes="AA">
                                      <p:cBhvr>
                                        <p:cTn id="8" dur="2000" fill="hold"/>
                                        <p:tgtEl>
                                          <p:spTgt spid="7"/>
                                        </p:tgtEl>
                                        <p:attrNameLst>
                                          <p:attrName>ppt_x</p:attrName>
                                          <p:attrName>ppt_y</p:attrName>
                                        </p:attrNameLst>
                                      </p:cBhvr>
                                      <p:rCtr x="-26" y="-1826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AD7164-0FEC-4F49-90B4-A97FE309F3DD}"/>
              </a:ext>
            </a:extLst>
          </p:cNvPr>
          <p:cNvSpPr>
            <a:spLocks noGrp="1"/>
          </p:cNvSpPr>
          <p:nvPr>
            <p:ph type="title"/>
          </p:nvPr>
        </p:nvSpPr>
        <p:spPr/>
        <p:txBody>
          <a:bodyPr/>
          <a:lstStyle/>
          <a:p>
            <a:r>
              <a:rPr lang="de-DE" dirty="0">
                <a:latin typeface="Calibri" panose="020F0502020204030204" pitchFamily="34" charset="0"/>
                <a:cs typeface="Calibri" panose="020F0502020204030204" pitchFamily="34" charset="0"/>
              </a:rPr>
              <a:t>Exportfunktion</a:t>
            </a:r>
          </a:p>
        </p:txBody>
      </p:sp>
      <p:sp>
        <p:nvSpPr>
          <p:cNvPr id="3" name="Inhaltsplatzhalter 2">
            <a:extLst>
              <a:ext uri="{FF2B5EF4-FFF2-40B4-BE49-F238E27FC236}">
                <a16:creationId xmlns:a16="http://schemas.microsoft.com/office/drawing/2014/main" id="{EE50FFA2-6FBE-4916-BCEC-95D50646C425}"/>
              </a:ext>
            </a:extLst>
          </p:cNvPr>
          <p:cNvSpPr>
            <a:spLocks noGrp="1"/>
          </p:cNvSpPr>
          <p:nvPr>
            <p:ph idx="1"/>
          </p:nvPr>
        </p:nvSpPr>
        <p:spPr>
          <a:xfrm>
            <a:off x="4455042" y="2336873"/>
            <a:ext cx="5839140" cy="4159620"/>
          </a:xfrm>
        </p:spPr>
        <p:txBody>
          <a:bodyPr>
            <a:normAutofit lnSpcReduction="10000"/>
          </a:bodyPr>
          <a:lstStyle/>
          <a:p>
            <a:pPr marL="0" indent="0">
              <a:buNone/>
            </a:pPr>
            <a:r>
              <a:rPr lang="de-DE" dirty="0">
                <a:latin typeface="Calibri" panose="020F0502020204030204" pitchFamily="34" charset="0"/>
                <a:cs typeface="Calibri" panose="020F0502020204030204" pitchFamily="34" charset="0"/>
              </a:rPr>
              <a:t>Das System kann Daten in beliebiger Zusammenstellung für evtl. Folgesysteme zur Verfügung stellen.</a:t>
            </a:r>
          </a:p>
          <a:p>
            <a:pPr marL="0" indent="0">
              <a:buNone/>
            </a:pPr>
            <a:endParaRPr lang="de-DE" dirty="0">
              <a:latin typeface="Calibri" panose="020F0502020204030204" pitchFamily="34" charset="0"/>
              <a:cs typeface="Calibri" panose="020F0502020204030204" pitchFamily="34" charset="0"/>
            </a:endParaRPr>
          </a:p>
          <a:p>
            <a:r>
              <a:rPr lang="de-DE" dirty="0">
                <a:latin typeface="Calibri" panose="020F0502020204030204" pitchFamily="34" charset="0"/>
                <a:cs typeface="Calibri" panose="020F0502020204030204" pitchFamily="34" charset="0"/>
              </a:rPr>
              <a:t>Die zu übertragenden Datenbereiche können inhaltlich abgegrenzt werden und passen sich automatisch neuen Gegebenheiten an.</a:t>
            </a:r>
          </a:p>
          <a:p>
            <a:r>
              <a:rPr lang="de-DE" dirty="0">
                <a:latin typeface="Calibri" panose="020F0502020204030204" pitchFamily="34" charset="0"/>
                <a:cs typeface="Calibri" panose="020F0502020204030204" pitchFamily="34" charset="0"/>
              </a:rPr>
              <a:t>Die Bereitstellung kann z.B. als </a:t>
            </a:r>
            <a:r>
              <a:rPr lang="de-DE" dirty="0" err="1">
                <a:latin typeface="Calibri" panose="020F0502020204030204" pitchFamily="34" charset="0"/>
                <a:cs typeface="Calibri" panose="020F0502020204030204" pitchFamily="34" charset="0"/>
              </a:rPr>
              <a:t>csv</a:t>
            </a:r>
            <a:r>
              <a:rPr lang="de-DE" dirty="0">
                <a:latin typeface="Calibri" panose="020F0502020204030204" pitchFamily="34" charset="0"/>
                <a:cs typeface="Calibri" panose="020F0502020204030204" pitchFamily="34" charset="0"/>
              </a:rPr>
              <a:t>-Datei erfolgen.</a:t>
            </a:r>
          </a:p>
          <a:p>
            <a:r>
              <a:rPr lang="de-DE" dirty="0">
                <a:latin typeface="Calibri" panose="020F0502020204030204" pitchFamily="34" charset="0"/>
                <a:cs typeface="Calibri" panose="020F0502020204030204" pitchFamily="34" charset="0"/>
              </a:rPr>
              <a:t>Eine automatische Bereitstellung ist möglich.</a:t>
            </a:r>
          </a:p>
          <a:p>
            <a:endParaRPr lang="de-DE" dirty="0"/>
          </a:p>
        </p:txBody>
      </p:sp>
      <p:sp>
        <p:nvSpPr>
          <p:cNvPr id="4" name="Textplatzhalter 5">
            <a:extLst>
              <a:ext uri="{FF2B5EF4-FFF2-40B4-BE49-F238E27FC236}">
                <a16:creationId xmlns:a16="http://schemas.microsoft.com/office/drawing/2014/main" id="{5C5A4507-0B7C-4692-BED8-C0F9BA9DB226}"/>
              </a:ext>
            </a:extLst>
          </p:cNvPr>
          <p:cNvSpPr txBox="1">
            <a:spLocks/>
          </p:cNvSpPr>
          <p:nvPr/>
        </p:nvSpPr>
        <p:spPr>
          <a:xfrm>
            <a:off x="1137268" y="2762515"/>
            <a:ext cx="4958732" cy="301442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endParaRPr lang="de-DE" sz="2900" dirty="0"/>
          </a:p>
          <a:p>
            <a:endParaRPr lang="de-DE" sz="2900" dirty="0"/>
          </a:p>
          <a:p>
            <a:endParaRPr lang="de-DE" sz="2900" dirty="0"/>
          </a:p>
          <a:p>
            <a:endParaRPr lang="de-DE" sz="2900" dirty="0"/>
          </a:p>
          <a:p>
            <a:endParaRPr lang="de-DE" sz="1600" dirty="0"/>
          </a:p>
        </p:txBody>
      </p:sp>
      <p:sp>
        <p:nvSpPr>
          <p:cNvPr id="6" name="Textplatzhalter 5">
            <a:extLst>
              <a:ext uri="{FF2B5EF4-FFF2-40B4-BE49-F238E27FC236}">
                <a16:creationId xmlns:a16="http://schemas.microsoft.com/office/drawing/2014/main" id="{772D2688-7E7C-42EF-8042-6093DB9CAEB5}"/>
              </a:ext>
            </a:extLst>
          </p:cNvPr>
          <p:cNvSpPr txBox="1">
            <a:spLocks/>
          </p:cNvSpPr>
          <p:nvPr/>
        </p:nvSpPr>
        <p:spPr>
          <a:xfrm>
            <a:off x="3238500" y="1159679"/>
            <a:ext cx="4429126" cy="316148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buFont typeface="Arial" panose="020B0604020202020204" pitchFamily="34" charset="0"/>
              <a:buNone/>
            </a:pPr>
            <a:endParaRPr lang="de-DE" sz="1600" dirty="0"/>
          </a:p>
        </p:txBody>
      </p:sp>
      <p:pic>
        <p:nvPicPr>
          <p:cNvPr id="7" name="Grafik 6">
            <a:extLst>
              <a:ext uri="{FF2B5EF4-FFF2-40B4-BE49-F238E27FC236}">
                <a16:creationId xmlns:a16="http://schemas.microsoft.com/office/drawing/2014/main" id="{E07720A5-A593-4F50-86EB-69CEF32FA6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7521" y="4713713"/>
            <a:ext cx="3499250" cy="1991580"/>
          </a:xfrm>
          <a:prstGeom prst="rect">
            <a:avLst/>
          </a:prstGeom>
        </p:spPr>
      </p:pic>
    </p:spTree>
    <p:extLst>
      <p:ext uri="{BB962C8B-B14F-4D97-AF65-F5344CB8AC3E}">
        <p14:creationId xmlns:p14="http://schemas.microsoft.com/office/powerpoint/2010/main" val="3232022514"/>
      </p:ext>
    </p:extLst>
  </p:cSld>
  <p:clrMapOvr>
    <a:masterClrMapping/>
  </p:clrMapOvr>
  <mc:AlternateContent xmlns:mc="http://schemas.openxmlformats.org/markup-compatibility/2006">
    <mc:Choice xmlns:p14="http://schemas.microsoft.com/office/powerpoint/2010/main" Requires="p14">
      <p:transition spd="slow" p14:dur="2000" advClick="0" advTm="7000"/>
    </mc:Choice>
    <mc:Fallback>
      <p:transition spd="slow" advClick="0"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2000" fill="hold"/>
                                        <p:tgtEl>
                                          <p:spTgt spid="7"/>
                                        </p:tgtEl>
                                      </p:cBhvr>
                                      <p:by x="80000" y="80000"/>
                                    </p:animScale>
                                  </p:childTnLst>
                                </p:cTn>
                              </p:par>
                              <p:par>
                                <p:cTn id="7" presetID="42" presetClass="path" presetSubtype="0" accel="50000" decel="50000" fill="hold" nodeType="withEffect">
                                  <p:stCondLst>
                                    <p:cond delay="0"/>
                                  </p:stCondLst>
                                  <p:childTnLst>
                                    <p:animMotion origin="layout" path="M 4.79167E-6 2.59259E-6 L -0.00118 -0.36343 " pathEditMode="relative" rAng="0" ptsTypes="AA">
                                      <p:cBhvr>
                                        <p:cTn id="8" dur="2000" fill="hold"/>
                                        <p:tgtEl>
                                          <p:spTgt spid="7"/>
                                        </p:tgtEl>
                                        <p:attrNameLst>
                                          <p:attrName>ppt_x</p:attrName>
                                          <p:attrName>ppt_y</p:attrName>
                                        </p:attrNameLst>
                                      </p:cBhvr>
                                      <p:rCtr x="-65" y="-1817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AD7164-0FEC-4F49-90B4-A97FE309F3DD}"/>
              </a:ext>
            </a:extLst>
          </p:cNvPr>
          <p:cNvSpPr>
            <a:spLocks noGrp="1"/>
          </p:cNvSpPr>
          <p:nvPr>
            <p:ph type="title"/>
          </p:nvPr>
        </p:nvSpPr>
        <p:spPr/>
        <p:txBody>
          <a:bodyPr/>
          <a:lstStyle/>
          <a:p>
            <a:r>
              <a:rPr lang="de-DE" dirty="0"/>
              <a:t>Gleiche Datenbasis / Versionsverwaltung</a:t>
            </a:r>
            <a:endParaRPr lang="de-DE" dirty="0">
              <a:latin typeface="Calibri" panose="020F0502020204030204" pitchFamily="34" charset="0"/>
              <a:cs typeface="Calibri" panose="020F0502020204030204" pitchFamily="34" charset="0"/>
            </a:endParaRPr>
          </a:p>
        </p:txBody>
      </p:sp>
      <p:sp>
        <p:nvSpPr>
          <p:cNvPr id="3" name="Inhaltsplatzhalter 2">
            <a:extLst>
              <a:ext uri="{FF2B5EF4-FFF2-40B4-BE49-F238E27FC236}">
                <a16:creationId xmlns:a16="http://schemas.microsoft.com/office/drawing/2014/main" id="{EE50FFA2-6FBE-4916-BCEC-95D50646C425}"/>
              </a:ext>
            </a:extLst>
          </p:cNvPr>
          <p:cNvSpPr>
            <a:spLocks noGrp="1"/>
          </p:cNvSpPr>
          <p:nvPr>
            <p:ph idx="1"/>
          </p:nvPr>
        </p:nvSpPr>
        <p:spPr>
          <a:xfrm>
            <a:off x="4455042" y="2336873"/>
            <a:ext cx="5839140" cy="4159620"/>
          </a:xfrm>
        </p:spPr>
        <p:txBody>
          <a:bodyPr>
            <a:normAutofit/>
          </a:bodyPr>
          <a:lstStyle/>
          <a:p>
            <a:pPr marL="0" indent="0">
              <a:buNone/>
            </a:pPr>
            <a:r>
              <a:rPr lang="de-DE" dirty="0"/>
              <a:t>Alle arbeiten im gleichen System mit gleichen Daten, ein Versionsmanagement verwaltet zentral Stände.</a:t>
            </a:r>
            <a:br>
              <a:rPr lang="de-DE" dirty="0"/>
            </a:br>
            <a:endParaRPr lang="de-DE" dirty="0"/>
          </a:p>
          <a:p>
            <a:r>
              <a:rPr lang="de-DE" dirty="0"/>
              <a:t>Es gibt nur eine Wahrheit, alle arbeiten mit gleichen Zahlen und gleichen Formeln.</a:t>
            </a:r>
          </a:p>
          <a:p>
            <a:r>
              <a:rPr lang="de-DE" dirty="0"/>
              <a:t>Jede Datenänderung im System ist sofort für alle Berechtigten sichtbar.</a:t>
            </a:r>
          </a:p>
          <a:p>
            <a:r>
              <a:rPr lang="de-DE" dirty="0"/>
              <a:t>Alte Datenstände können bei Bedarf zurückgeholt werden.</a:t>
            </a:r>
          </a:p>
          <a:p>
            <a:pPr marL="0" indent="0">
              <a:buNone/>
            </a:pPr>
            <a:endParaRPr lang="de-DE" dirty="0"/>
          </a:p>
        </p:txBody>
      </p:sp>
      <p:sp>
        <p:nvSpPr>
          <p:cNvPr id="4" name="Textplatzhalter 5">
            <a:extLst>
              <a:ext uri="{FF2B5EF4-FFF2-40B4-BE49-F238E27FC236}">
                <a16:creationId xmlns:a16="http://schemas.microsoft.com/office/drawing/2014/main" id="{5C5A4507-0B7C-4692-BED8-C0F9BA9DB226}"/>
              </a:ext>
            </a:extLst>
          </p:cNvPr>
          <p:cNvSpPr txBox="1">
            <a:spLocks/>
          </p:cNvSpPr>
          <p:nvPr/>
        </p:nvSpPr>
        <p:spPr>
          <a:xfrm>
            <a:off x="1137268" y="2762515"/>
            <a:ext cx="4958732" cy="301442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endParaRPr lang="de-DE" sz="2900" dirty="0"/>
          </a:p>
          <a:p>
            <a:endParaRPr lang="de-DE" sz="2900" dirty="0"/>
          </a:p>
          <a:p>
            <a:endParaRPr lang="de-DE" sz="2900" dirty="0"/>
          </a:p>
          <a:p>
            <a:endParaRPr lang="de-DE" sz="2900" dirty="0"/>
          </a:p>
          <a:p>
            <a:endParaRPr lang="de-DE" sz="1600" dirty="0"/>
          </a:p>
        </p:txBody>
      </p:sp>
      <p:pic>
        <p:nvPicPr>
          <p:cNvPr id="6" name="Grafik 5">
            <a:extLst>
              <a:ext uri="{FF2B5EF4-FFF2-40B4-BE49-F238E27FC236}">
                <a16:creationId xmlns:a16="http://schemas.microsoft.com/office/drawing/2014/main" id="{85BA557E-698B-4EB5-8A0B-108444ACB1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0321" y="5181873"/>
            <a:ext cx="3133860" cy="1523420"/>
          </a:xfrm>
          <a:prstGeom prst="rect">
            <a:avLst/>
          </a:prstGeom>
        </p:spPr>
      </p:pic>
    </p:spTree>
    <p:extLst>
      <p:ext uri="{BB962C8B-B14F-4D97-AF65-F5344CB8AC3E}">
        <p14:creationId xmlns:p14="http://schemas.microsoft.com/office/powerpoint/2010/main" val="914749163"/>
      </p:ext>
    </p:extLst>
  </p:cSld>
  <p:clrMapOvr>
    <a:masterClrMapping/>
  </p:clrMapOvr>
  <mc:AlternateContent xmlns:mc="http://schemas.openxmlformats.org/markup-compatibility/2006">
    <mc:Choice xmlns:p14="http://schemas.microsoft.com/office/powerpoint/2010/main" Requires="p14">
      <p:transition spd="slow" p14:dur="2000" advClick="0" advTm="7000"/>
    </mc:Choice>
    <mc:Fallback>
      <p:transition spd="slow" advClick="0"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2000" fill="hold"/>
                                        <p:tgtEl>
                                          <p:spTgt spid="6"/>
                                        </p:tgtEl>
                                      </p:cBhvr>
                                      <p:by x="80000" y="80000"/>
                                    </p:animScale>
                                  </p:childTnLst>
                                </p:cTn>
                              </p:par>
                              <p:par>
                                <p:cTn id="7" presetID="42" presetClass="path" presetSubtype="0" accel="50000" decel="50000" fill="hold" nodeType="withEffect">
                                  <p:stCondLst>
                                    <p:cond delay="0"/>
                                  </p:stCondLst>
                                  <p:childTnLst>
                                    <p:animMotion origin="layout" path="M 5E-6 3.33333E-6 L 0.00092 -0.41852 " pathEditMode="relative" rAng="0" ptsTypes="AA">
                                      <p:cBhvr>
                                        <p:cTn id="8" dur="2000" fill="hold"/>
                                        <p:tgtEl>
                                          <p:spTgt spid="6"/>
                                        </p:tgtEl>
                                        <p:attrNameLst>
                                          <p:attrName>ppt_x</p:attrName>
                                          <p:attrName>ppt_y</p:attrName>
                                        </p:attrNameLst>
                                      </p:cBhvr>
                                      <p:rCtr x="39" y="-2092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AD7164-0FEC-4F49-90B4-A97FE309F3DD}"/>
              </a:ext>
            </a:extLst>
          </p:cNvPr>
          <p:cNvSpPr>
            <a:spLocks noGrp="1"/>
          </p:cNvSpPr>
          <p:nvPr>
            <p:ph type="title"/>
          </p:nvPr>
        </p:nvSpPr>
        <p:spPr/>
        <p:txBody>
          <a:bodyPr/>
          <a:lstStyle/>
          <a:p>
            <a:r>
              <a:rPr lang="de-DE" dirty="0"/>
              <a:t>Rechte</a:t>
            </a:r>
            <a:endParaRPr lang="de-DE" dirty="0">
              <a:latin typeface="Calibri" panose="020F0502020204030204" pitchFamily="34" charset="0"/>
              <a:cs typeface="Calibri" panose="020F0502020204030204" pitchFamily="34" charset="0"/>
            </a:endParaRPr>
          </a:p>
        </p:txBody>
      </p:sp>
      <p:sp>
        <p:nvSpPr>
          <p:cNvPr id="3" name="Inhaltsplatzhalter 2">
            <a:extLst>
              <a:ext uri="{FF2B5EF4-FFF2-40B4-BE49-F238E27FC236}">
                <a16:creationId xmlns:a16="http://schemas.microsoft.com/office/drawing/2014/main" id="{EE50FFA2-6FBE-4916-BCEC-95D50646C425}"/>
              </a:ext>
            </a:extLst>
          </p:cNvPr>
          <p:cNvSpPr>
            <a:spLocks noGrp="1"/>
          </p:cNvSpPr>
          <p:nvPr>
            <p:ph idx="1"/>
          </p:nvPr>
        </p:nvSpPr>
        <p:spPr>
          <a:xfrm>
            <a:off x="4455042" y="2336873"/>
            <a:ext cx="5839140" cy="4159620"/>
          </a:xfrm>
        </p:spPr>
        <p:txBody>
          <a:bodyPr>
            <a:normAutofit fontScale="92500" lnSpcReduction="10000"/>
          </a:bodyPr>
          <a:lstStyle/>
          <a:p>
            <a:pPr marL="0" indent="0">
              <a:buNone/>
            </a:pPr>
            <a:r>
              <a:rPr lang="de-DE" dirty="0"/>
              <a:t>Ein Berechtigungskonzept ermöglicht individuelle Sichten/Eingabemöglichkeiten im gleichen System.</a:t>
            </a:r>
          </a:p>
          <a:p>
            <a:endParaRPr lang="de-DE" dirty="0"/>
          </a:p>
          <a:p>
            <a:r>
              <a:rPr lang="de-DE" dirty="0"/>
              <a:t>Es ist möglich, sehr detaillierte Berechtigungen auf Datenbereiche und Objekte (z.B. Cubes, Sheets) zu vergeben.</a:t>
            </a:r>
          </a:p>
          <a:p>
            <a:r>
              <a:rPr lang="de-DE" dirty="0"/>
              <a:t>Es werden inhaltlich Rollen und technisch Gruppen definiert, denen die User zugeordnet werden.</a:t>
            </a:r>
          </a:p>
          <a:p>
            <a:r>
              <a:rPr lang="de-DE" dirty="0"/>
              <a:t>Jede Gruppe hat je Objekt Schreib-, Lese-, ADMIN- oder gar keine Rechte.</a:t>
            </a:r>
          </a:p>
          <a:p>
            <a:endParaRPr lang="de-DE" dirty="0"/>
          </a:p>
        </p:txBody>
      </p:sp>
      <p:sp>
        <p:nvSpPr>
          <p:cNvPr id="4" name="Textplatzhalter 5">
            <a:extLst>
              <a:ext uri="{FF2B5EF4-FFF2-40B4-BE49-F238E27FC236}">
                <a16:creationId xmlns:a16="http://schemas.microsoft.com/office/drawing/2014/main" id="{5C5A4507-0B7C-4692-BED8-C0F9BA9DB226}"/>
              </a:ext>
            </a:extLst>
          </p:cNvPr>
          <p:cNvSpPr txBox="1">
            <a:spLocks/>
          </p:cNvSpPr>
          <p:nvPr/>
        </p:nvSpPr>
        <p:spPr>
          <a:xfrm>
            <a:off x="1137268" y="2762515"/>
            <a:ext cx="4958732" cy="301442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endParaRPr lang="de-DE" sz="2900" dirty="0"/>
          </a:p>
          <a:p>
            <a:endParaRPr lang="de-DE" sz="2900" dirty="0"/>
          </a:p>
          <a:p>
            <a:endParaRPr lang="de-DE" sz="2900" dirty="0"/>
          </a:p>
          <a:p>
            <a:endParaRPr lang="de-DE" sz="2900" dirty="0"/>
          </a:p>
          <a:p>
            <a:endParaRPr lang="de-DE" sz="1600" dirty="0"/>
          </a:p>
        </p:txBody>
      </p:sp>
      <p:pic>
        <p:nvPicPr>
          <p:cNvPr id="6" name="Grafik 5">
            <a:extLst>
              <a:ext uri="{FF2B5EF4-FFF2-40B4-BE49-F238E27FC236}">
                <a16:creationId xmlns:a16="http://schemas.microsoft.com/office/drawing/2014/main" id="{63DC1837-993C-47A6-8EFF-2121FB44AE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646" y="5189352"/>
            <a:ext cx="3405995" cy="1515941"/>
          </a:xfrm>
          <a:prstGeom prst="rect">
            <a:avLst/>
          </a:prstGeom>
        </p:spPr>
      </p:pic>
    </p:spTree>
    <p:extLst>
      <p:ext uri="{BB962C8B-B14F-4D97-AF65-F5344CB8AC3E}">
        <p14:creationId xmlns:p14="http://schemas.microsoft.com/office/powerpoint/2010/main" val="1232538761"/>
      </p:ext>
    </p:extLst>
  </p:cSld>
  <p:clrMapOvr>
    <a:masterClrMapping/>
  </p:clrMapOvr>
  <mc:AlternateContent xmlns:mc="http://schemas.openxmlformats.org/markup-compatibility/2006">
    <mc:Choice xmlns:p14="http://schemas.microsoft.com/office/powerpoint/2010/main" Requires="p14">
      <p:transition spd="slow" p14:dur="2000" advClick="0" advTm="7000"/>
    </mc:Choice>
    <mc:Fallback>
      <p:transition spd="slow" advClick="0"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2000" fill="hold"/>
                                        <p:tgtEl>
                                          <p:spTgt spid="6"/>
                                        </p:tgtEl>
                                      </p:cBhvr>
                                      <p:by x="80000" y="80000"/>
                                    </p:animScale>
                                  </p:childTnLst>
                                </p:cTn>
                              </p:par>
                              <p:par>
                                <p:cTn id="7" presetID="42" presetClass="path" presetSubtype="0" accel="50000" decel="50000" fill="hold" nodeType="withEffect">
                                  <p:stCondLst>
                                    <p:cond delay="0"/>
                                  </p:stCondLst>
                                  <p:childTnLst>
                                    <p:animMotion origin="layout" path="M -0.01536 -0.00278 L -0.01471 -0.42847 " pathEditMode="relative" rAng="0" ptsTypes="AA">
                                      <p:cBhvr>
                                        <p:cTn id="8" dur="2000" fill="hold"/>
                                        <p:tgtEl>
                                          <p:spTgt spid="6"/>
                                        </p:tgtEl>
                                        <p:attrNameLst>
                                          <p:attrName>ppt_x</p:attrName>
                                          <p:attrName>ppt_y</p:attrName>
                                        </p:attrNameLst>
                                      </p:cBhvr>
                                      <p:rCtr x="26" y="-2129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AD7164-0FEC-4F49-90B4-A97FE309F3DD}"/>
              </a:ext>
            </a:extLst>
          </p:cNvPr>
          <p:cNvSpPr>
            <a:spLocks noGrp="1"/>
          </p:cNvSpPr>
          <p:nvPr>
            <p:ph type="title"/>
          </p:nvPr>
        </p:nvSpPr>
        <p:spPr/>
        <p:txBody>
          <a:bodyPr/>
          <a:lstStyle/>
          <a:p>
            <a:r>
              <a:rPr lang="de-DE" dirty="0"/>
              <a:t>Kommentierung</a:t>
            </a:r>
            <a:endParaRPr lang="de-DE" dirty="0">
              <a:latin typeface="Calibri" panose="020F0502020204030204" pitchFamily="34" charset="0"/>
              <a:cs typeface="Calibri" panose="020F0502020204030204" pitchFamily="34" charset="0"/>
            </a:endParaRPr>
          </a:p>
        </p:txBody>
      </p:sp>
      <p:sp>
        <p:nvSpPr>
          <p:cNvPr id="3" name="Inhaltsplatzhalter 2">
            <a:extLst>
              <a:ext uri="{FF2B5EF4-FFF2-40B4-BE49-F238E27FC236}">
                <a16:creationId xmlns:a16="http://schemas.microsoft.com/office/drawing/2014/main" id="{EE50FFA2-6FBE-4916-BCEC-95D50646C425}"/>
              </a:ext>
            </a:extLst>
          </p:cNvPr>
          <p:cNvSpPr>
            <a:spLocks noGrp="1"/>
          </p:cNvSpPr>
          <p:nvPr>
            <p:ph idx="1"/>
          </p:nvPr>
        </p:nvSpPr>
        <p:spPr>
          <a:xfrm>
            <a:off x="4455042" y="2336873"/>
            <a:ext cx="5839140" cy="4159620"/>
          </a:xfrm>
        </p:spPr>
        <p:txBody>
          <a:bodyPr>
            <a:normAutofit/>
          </a:bodyPr>
          <a:lstStyle/>
          <a:p>
            <a:pPr marL="0" indent="0">
              <a:buNone/>
            </a:pPr>
            <a:r>
              <a:rPr lang="de-DE" dirty="0"/>
              <a:t>Alle Eingaben können kommentiert werden. Kommentare stehen im System zur Verfügung.</a:t>
            </a:r>
          </a:p>
          <a:p>
            <a:pPr marL="0" indent="0">
              <a:buNone/>
            </a:pPr>
            <a:endParaRPr lang="de-DE" dirty="0"/>
          </a:p>
          <a:p>
            <a:r>
              <a:rPr lang="de-DE" dirty="0"/>
              <a:t>Technisch wäre es möglich, jede einzelne Zahl zu kommentieren, praktisch sollten dafür Regeln definiert werden.</a:t>
            </a:r>
          </a:p>
          <a:p>
            <a:r>
              <a:rPr lang="de-DE" dirty="0"/>
              <a:t>Die Kommentare sind für die Berechtigten sichtbar und können in Reports mit ausgewertet werden.</a:t>
            </a:r>
          </a:p>
          <a:p>
            <a:endParaRPr lang="de-DE" dirty="0"/>
          </a:p>
        </p:txBody>
      </p:sp>
      <p:sp>
        <p:nvSpPr>
          <p:cNvPr id="4" name="Textplatzhalter 5">
            <a:extLst>
              <a:ext uri="{FF2B5EF4-FFF2-40B4-BE49-F238E27FC236}">
                <a16:creationId xmlns:a16="http://schemas.microsoft.com/office/drawing/2014/main" id="{5C5A4507-0B7C-4692-BED8-C0F9BA9DB226}"/>
              </a:ext>
            </a:extLst>
          </p:cNvPr>
          <p:cNvSpPr txBox="1">
            <a:spLocks/>
          </p:cNvSpPr>
          <p:nvPr/>
        </p:nvSpPr>
        <p:spPr>
          <a:xfrm>
            <a:off x="1137268" y="2762515"/>
            <a:ext cx="4958732" cy="301442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endParaRPr lang="de-DE" sz="2900" dirty="0"/>
          </a:p>
          <a:p>
            <a:endParaRPr lang="de-DE" sz="2900" dirty="0"/>
          </a:p>
          <a:p>
            <a:endParaRPr lang="de-DE" sz="2900" dirty="0"/>
          </a:p>
          <a:p>
            <a:endParaRPr lang="de-DE" sz="2900" dirty="0"/>
          </a:p>
          <a:p>
            <a:endParaRPr lang="de-DE" sz="1600" dirty="0"/>
          </a:p>
        </p:txBody>
      </p:sp>
      <p:pic>
        <p:nvPicPr>
          <p:cNvPr id="7" name="Grafik 6">
            <a:extLst>
              <a:ext uri="{FF2B5EF4-FFF2-40B4-BE49-F238E27FC236}">
                <a16:creationId xmlns:a16="http://schemas.microsoft.com/office/drawing/2014/main" id="{5D7B490D-7076-4E3D-938C-A3A3B96793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0633" y="3824150"/>
            <a:ext cx="2654370" cy="2767905"/>
          </a:xfrm>
          <a:prstGeom prst="rect">
            <a:avLst/>
          </a:prstGeom>
        </p:spPr>
      </p:pic>
    </p:spTree>
    <p:extLst>
      <p:ext uri="{BB962C8B-B14F-4D97-AF65-F5344CB8AC3E}">
        <p14:creationId xmlns:p14="http://schemas.microsoft.com/office/powerpoint/2010/main" val="346561546"/>
      </p:ext>
    </p:extLst>
  </p:cSld>
  <p:clrMapOvr>
    <a:masterClrMapping/>
  </p:clrMapOvr>
  <mc:AlternateContent xmlns:mc="http://schemas.openxmlformats.org/markup-compatibility/2006">
    <mc:Choice xmlns:p14="http://schemas.microsoft.com/office/powerpoint/2010/main" Requires="p14">
      <p:transition spd="slow" p14:dur="2000" advClick="0" advTm="7000"/>
    </mc:Choice>
    <mc:Fallback>
      <p:transition spd="slow" advClick="0"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2000" fill="hold"/>
                                        <p:tgtEl>
                                          <p:spTgt spid="7"/>
                                        </p:tgtEl>
                                      </p:cBhvr>
                                      <p:by x="80000" y="80000"/>
                                    </p:animScale>
                                  </p:childTnLst>
                                </p:cTn>
                              </p:par>
                              <p:par>
                                <p:cTn id="7" presetID="42" presetClass="path" presetSubtype="0" accel="50000" decel="50000" fill="hold" nodeType="withEffect">
                                  <p:stCondLst>
                                    <p:cond delay="0"/>
                                  </p:stCondLst>
                                  <p:childTnLst>
                                    <p:animMotion origin="layout" path="M 1.04167E-6 7.40741E-7 L 1.04167E-6 -0.25926 " pathEditMode="relative" rAng="0" ptsTypes="AA">
                                      <p:cBhvr>
                                        <p:cTn id="8" dur="2000" fill="hold"/>
                                        <p:tgtEl>
                                          <p:spTgt spid="7"/>
                                        </p:tgtEl>
                                        <p:attrNameLst>
                                          <p:attrName>ppt_x</p:attrName>
                                          <p:attrName>ppt_y</p:attrName>
                                        </p:attrNameLst>
                                      </p:cBhvr>
                                      <p:rCtr x="0" y="-1296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AD7164-0FEC-4F49-90B4-A97FE309F3DD}"/>
              </a:ext>
            </a:extLst>
          </p:cNvPr>
          <p:cNvSpPr>
            <a:spLocks noGrp="1"/>
          </p:cNvSpPr>
          <p:nvPr>
            <p:ph type="title"/>
          </p:nvPr>
        </p:nvSpPr>
        <p:spPr/>
        <p:txBody>
          <a:bodyPr/>
          <a:lstStyle/>
          <a:p>
            <a:r>
              <a:rPr lang="de-DE" dirty="0"/>
              <a:t>Planungsannahmen</a:t>
            </a:r>
            <a:endParaRPr lang="de-DE" dirty="0">
              <a:latin typeface="Calibri" panose="020F0502020204030204" pitchFamily="34" charset="0"/>
              <a:cs typeface="Calibri" panose="020F0502020204030204" pitchFamily="34" charset="0"/>
            </a:endParaRPr>
          </a:p>
        </p:txBody>
      </p:sp>
      <p:sp>
        <p:nvSpPr>
          <p:cNvPr id="3" name="Inhaltsplatzhalter 2">
            <a:extLst>
              <a:ext uri="{FF2B5EF4-FFF2-40B4-BE49-F238E27FC236}">
                <a16:creationId xmlns:a16="http://schemas.microsoft.com/office/drawing/2014/main" id="{EE50FFA2-6FBE-4916-BCEC-95D50646C425}"/>
              </a:ext>
            </a:extLst>
          </p:cNvPr>
          <p:cNvSpPr>
            <a:spLocks noGrp="1"/>
          </p:cNvSpPr>
          <p:nvPr>
            <p:ph idx="1"/>
          </p:nvPr>
        </p:nvSpPr>
        <p:spPr>
          <a:xfrm>
            <a:off x="4455042" y="2336873"/>
            <a:ext cx="5839140" cy="4159620"/>
          </a:xfrm>
        </p:spPr>
        <p:txBody>
          <a:bodyPr>
            <a:normAutofit fontScale="92500" lnSpcReduction="10000"/>
          </a:bodyPr>
          <a:lstStyle/>
          <a:p>
            <a:pPr marL="0" indent="0">
              <a:buNone/>
            </a:pPr>
            <a:r>
              <a:rPr lang="de-DE" dirty="0"/>
              <a:t>Qualitativ und quantitativ separate Aufstellung von einzelnen Planungsannahmen und ihrem Wirkungsbereich.</a:t>
            </a:r>
          </a:p>
          <a:p>
            <a:pPr marL="0" indent="0">
              <a:buNone/>
            </a:pPr>
            <a:endParaRPr lang="de-DE" dirty="0"/>
          </a:p>
          <a:p>
            <a:r>
              <a:rPr lang="de-DE" dirty="0"/>
              <a:t>Jeder vorausgesehene Einflussfaktor  wird in einer Planungsannahme formuliert, im Anschluss auf einen Datenbereich eingegrenzt und quantitativ bewertet.</a:t>
            </a:r>
          </a:p>
          <a:p>
            <a:r>
              <a:rPr lang="de-DE" dirty="0"/>
              <a:t>Am Ende bildet die Gesamtheit aller getroffenen Planungsannahmen eine detaillierte, transparente und nachvollziehbare Darstellung von Basiswert, Annahmen und Planungsergebnis.</a:t>
            </a:r>
          </a:p>
          <a:p>
            <a:endParaRPr lang="de-DE" dirty="0"/>
          </a:p>
        </p:txBody>
      </p:sp>
      <p:sp>
        <p:nvSpPr>
          <p:cNvPr id="4" name="Textplatzhalter 5">
            <a:extLst>
              <a:ext uri="{FF2B5EF4-FFF2-40B4-BE49-F238E27FC236}">
                <a16:creationId xmlns:a16="http://schemas.microsoft.com/office/drawing/2014/main" id="{5C5A4507-0B7C-4692-BED8-C0F9BA9DB226}"/>
              </a:ext>
            </a:extLst>
          </p:cNvPr>
          <p:cNvSpPr txBox="1">
            <a:spLocks/>
          </p:cNvSpPr>
          <p:nvPr/>
        </p:nvSpPr>
        <p:spPr>
          <a:xfrm>
            <a:off x="1137268" y="2762515"/>
            <a:ext cx="4958732" cy="301442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endParaRPr lang="de-DE" sz="2900" dirty="0"/>
          </a:p>
          <a:p>
            <a:endParaRPr lang="de-DE" sz="2900" dirty="0"/>
          </a:p>
          <a:p>
            <a:endParaRPr lang="de-DE" sz="2900" dirty="0"/>
          </a:p>
          <a:p>
            <a:endParaRPr lang="de-DE" sz="2900" dirty="0"/>
          </a:p>
          <a:p>
            <a:endParaRPr lang="de-DE" sz="1600" dirty="0"/>
          </a:p>
        </p:txBody>
      </p:sp>
      <p:pic>
        <p:nvPicPr>
          <p:cNvPr id="6" name="Grafik 5">
            <a:extLst>
              <a:ext uri="{FF2B5EF4-FFF2-40B4-BE49-F238E27FC236}">
                <a16:creationId xmlns:a16="http://schemas.microsoft.com/office/drawing/2014/main" id="{99994CBF-FE56-4492-A2A4-C351DBCE6A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5544" y="3970924"/>
            <a:ext cx="2667000" cy="2734369"/>
          </a:xfrm>
          <a:prstGeom prst="rect">
            <a:avLst/>
          </a:prstGeom>
        </p:spPr>
      </p:pic>
    </p:spTree>
    <p:extLst>
      <p:ext uri="{BB962C8B-B14F-4D97-AF65-F5344CB8AC3E}">
        <p14:creationId xmlns:p14="http://schemas.microsoft.com/office/powerpoint/2010/main" val="3849883709"/>
      </p:ext>
    </p:extLst>
  </p:cSld>
  <p:clrMapOvr>
    <a:masterClrMapping/>
  </p:clrMapOvr>
  <mc:AlternateContent xmlns:mc="http://schemas.openxmlformats.org/markup-compatibility/2006">
    <mc:Choice xmlns:p14="http://schemas.microsoft.com/office/powerpoint/2010/main" Requires="p14">
      <p:transition spd="slow" p14:dur="2000" advClick="0" advTm="7000"/>
    </mc:Choice>
    <mc:Fallback>
      <p:transition spd="slow" advClick="0"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2000" fill="hold"/>
                                        <p:tgtEl>
                                          <p:spTgt spid="6"/>
                                        </p:tgtEl>
                                      </p:cBhvr>
                                      <p:by x="80000" y="80000"/>
                                    </p:animScale>
                                  </p:childTnLst>
                                </p:cTn>
                              </p:par>
                              <p:par>
                                <p:cTn id="7" presetID="42" presetClass="path" presetSubtype="0" accel="50000" decel="50000" fill="hold" nodeType="withEffect">
                                  <p:stCondLst>
                                    <p:cond delay="0"/>
                                  </p:stCondLst>
                                  <p:childTnLst>
                                    <p:animMotion origin="layout" path="M 4.58333E-6 -7.40741E-7 L -0.0004 -0.27824 " pathEditMode="relative" rAng="0" ptsTypes="AA">
                                      <p:cBhvr>
                                        <p:cTn id="8" dur="2000" fill="hold"/>
                                        <p:tgtEl>
                                          <p:spTgt spid="6"/>
                                        </p:tgtEl>
                                        <p:attrNameLst>
                                          <p:attrName>ppt_x</p:attrName>
                                          <p:attrName>ppt_y</p:attrName>
                                        </p:attrNameLst>
                                      </p:cBhvr>
                                      <p:rCtr x="-26" y="-1391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Vorlage PowerPoint.potx" id="{DA526879-393D-4C6D-890C-4598FF7930D0}" vid="{07FABBCA-09D3-475B-93CE-224DB291F7C2}"/>
    </a:ext>
  </a:extLst>
</a:theme>
</file>

<file path=docProps/app.xml><?xml version="1.0" encoding="utf-8"?>
<Properties xmlns="http://schemas.openxmlformats.org/officeDocument/2006/extended-properties" xmlns:vt="http://schemas.openxmlformats.org/officeDocument/2006/docPropsVTypes">
  <Template>Vorlage PowerPoint</Template>
  <TotalTime>0</TotalTime>
  <Words>1388</Words>
  <Application>Microsoft Office PowerPoint</Application>
  <PresentationFormat>Breitbild</PresentationFormat>
  <Paragraphs>222</Paragraphs>
  <Slides>28</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28</vt:i4>
      </vt:variant>
    </vt:vector>
  </HeadingPairs>
  <TitlesOfParts>
    <vt:vector size="32" baseType="lpstr">
      <vt:lpstr>Arial</vt:lpstr>
      <vt:lpstr>Calibri</vt:lpstr>
      <vt:lpstr>Trebuchet MS</vt:lpstr>
      <vt:lpstr>Berlin</vt:lpstr>
      <vt:lpstr>Planalytics2run - Leistungsportfolio</vt:lpstr>
      <vt:lpstr>Zentrale Datenhaltung</vt:lpstr>
      <vt:lpstr>EXCEL- oder Web-Frontend</vt:lpstr>
      <vt:lpstr>Datenimporte</vt:lpstr>
      <vt:lpstr>Exportfunktion</vt:lpstr>
      <vt:lpstr>Gleiche Datenbasis / Versionsverwaltung</vt:lpstr>
      <vt:lpstr>Rechte</vt:lpstr>
      <vt:lpstr>Kommentierung</vt:lpstr>
      <vt:lpstr>Planungsannahmen</vt:lpstr>
      <vt:lpstr>Vorbefüllung</vt:lpstr>
      <vt:lpstr>Eingabe von Zielwerten / Veränderungen</vt:lpstr>
      <vt:lpstr>Verteilung</vt:lpstr>
      <vt:lpstr>Kennzahlen</vt:lpstr>
      <vt:lpstr>Integrierte Planung</vt:lpstr>
      <vt:lpstr>Workflow</vt:lpstr>
      <vt:lpstr>Was-wäre-wenn-Analyse</vt:lpstr>
      <vt:lpstr>Nachverfolgung von Daten bis zur Quelle </vt:lpstr>
      <vt:lpstr>Benutzerführung</vt:lpstr>
      <vt:lpstr>Zusätzliche Möglichkeiten</vt:lpstr>
      <vt:lpstr>Mailversand</vt:lpstr>
      <vt:lpstr>Werttreiber</vt:lpstr>
      <vt:lpstr>Währungen</vt:lpstr>
      <vt:lpstr>Mehrsprachigkeit</vt:lpstr>
      <vt:lpstr>Persistierung</vt:lpstr>
      <vt:lpstr>Validierung</vt:lpstr>
      <vt:lpstr>Abbildung von Strukturveränderungen</vt:lpstr>
      <vt:lpstr>Dashboards</vt:lpstr>
      <vt:lpstr>Ich freue mich auf Ihren Anruf!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xxx</dc:title>
  <dc:creator>Christine Bettzüge</dc:creator>
  <cp:lastModifiedBy>Christine Bettzüge</cp:lastModifiedBy>
  <cp:revision>15</cp:revision>
  <cp:lastPrinted>2020-03-16T19:17:38Z</cp:lastPrinted>
  <dcterms:created xsi:type="dcterms:W3CDTF">2020-04-29T06:58:37Z</dcterms:created>
  <dcterms:modified xsi:type="dcterms:W3CDTF">2020-04-29T08:33:46Z</dcterms:modified>
</cp:coreProperties>
</file>